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305" r:id="rId5"/>
    <p:sldId id="287" r:id="rId6"/>
    <p:sldId id="300" r:id="rId7"/>
    <p:sldId id="301" r:id="rId8"/>
    <p:sldId id="304" r:id="rId9"/>
    <p:sldId id="286" r:id="rId10"/>
    <p:sldId id="292" r:id="rId11"/>
    <p:sldId id="293" r:id="rId12"/>
    <p:sldId id="285" r:id="rId13"/>
    <p:sldId id="280" r:id="rId14"/>
    <p:sldId id="299" r:id="rId15"/>
    <p:sldId id="298" r:id="rId16"/>
    <p:sldId id="263" r:id="rId17"/>
    <p:sldId id="278" r:id="rId18"/>
    <p:sldId id="267" r:id="rId19"/>
  </p:sldIdLst>
  <p:sldSz cx="18288000" cy="10287000"/>
  <p:notesSz cx="10287000" cy="18288000"/>
  <p:embeddedFontLst>
    <p:embeddedFont>
      <p:font typeface="NanumSquareRoundOTF ExtraBold" panose="020B0600000101010101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NanumSquareRoundOTF Bold" panose="020B0600000101010101" charset="-127"/>
      <p:bold r:id="rId24"/>
    </p:embeddedFont>
    <p:embeddedFont>
      <p:font typeface="NanumGothic" panose="020B0600000101010101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2E5495"/>
    <a:srgbClr val="DAE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 autoAdjust="0"/>
    <p:restoredTop sz="94660"/>
  </p:normalViewPr>
  <p:slideViewPr>
    <p:cSldViewPr>
      <p:cViewPr varScale="1">
        <p:scale>
          <a:sx n="62" d="100"/>
          <a:sy n="62" d="100"/>
        </p:scale>
        <p:origin x="-374" y="-106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CB69E-B8A6-40D8-B766-CC19F75E9A2C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2FDF8-1C9A-4BFA-B303-7F4FB4C0C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6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F2FDF8-1C9A-4BFA-B303-7F4FB4C0CAE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891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F2FDF8-1C9A-4BFA-B303-7F4FB4C0CAE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56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F2FDF8-1C9A-4BFA-B303-7F4FB4C0CAE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80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2FDF8-1C9A-4BFA-B303-7F4FB4C0CA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7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C970-652A-45C8-998F-5A40F33E53B2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D08A5-B0B1-4D12-BA50-26738564E368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F0C3-DE90-4893-9D87-01A78D84DD54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3436-8BC1-484B-9103-84554AD6EA65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D307-B9C4-4D1D-B6C4-E9B7599791CB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3FFE4-C341-4C1D-BBA6-5373E11DCE68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59AF-30EC-4C89-A971-E1E057F04636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AF7DF-E8FA-478E-81B6-2ED808A3384E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19FD8-D052-435A-B9BE-D96BED5F8A57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044D-E43A-4C8B-A529-14CADDDE40D1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A247-129D-4D91-A591-641550420D17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9D5AF-9ECD-4A71-BDE8-646CCF13FE77}" type="datetime1">
              <a:rPr lang="en-US" altLang="ko-KR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93155"/>
            <a:ext cx="18285714" cy="992560"/>
            <a:chOff x="0" y="9293155"/>
            <a:chExt cx="18285714" cy="992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93155"/>
              <a:ext cx="18285714" cy="9925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791" y="2572924"/>
            <a:ext cx="7916610" cy="3385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700" kern="0" spc="-400" dirty="0">
                <a:solidFill>
                  <a:srgbClr val="E4EFF7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RAG </a:t>
            </a:r>
            <a:r>
              <a:rPr lang="ko-KR" altLang="en-US" sz="10700" kern="0" spc="-400" dirty="0">
                <a:solidFill>
                  <a:srgbClr val="E4EFF7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기반 카드 추천 </a:t>
            </a:r>
            <a:r>
              <a:rPr lang="ko-KR" altLang="en-US" sz="10700" kern="0" spc="-400" dirty="0" err="1">
                <a:solidFill>
                  <a:srgbClr val="E4EFF7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챗봇</a:t>
            </a:r>
            <a:endParaRPr lang="ko-KR" altLang="en-US" sz="10700" kern="0" spc="-400" dirty="0">
              <a:solidFill>
                <a:srgbClr val="E4EFF7"/>
              </a:solidFill>
              <a:latin typeface="NanumSquareRoundOTF ExtraBold" panose="020B0600000101010101" charset="-127"/>
              <a:ea typeface="NanumSquareRoundOTF ExtraBold" panose="020B0600000101010101" charset="-127"/>
              <a:cs typeface="NanumSquareRoundOTF ExtraBold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296401" y="4265695"/>
            <a:ext cx="367910" cy="367910"/>
            <a:chOff x="6684303" y="5450549"/>
            <a:chExt cx="367910" cy="367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4303" y="5450549"/>
              <a:ext cx="367910" cy="36791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26476" y="6971876"/>
            <a:ext cx="6040067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23기 </a:t>
            </a:r>
            <a:r>
              <a:rPr lang="ko-KR" altLang="en-US" sz="2800" dirty="0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분석</a:t>
            </a:r>
            <a:endParaRPr lang="en-US" sz="2800" dirty="0">
              <a:solidFill>
                <a:srgbClr val="E4EFF7"/>
              </a:solidFill>
              <a:latin typeface="NanumSquareRoundOTF Bold" panose="020B0600000101010101" charset="-127"/>
              <a:ea typeface="NanumSquareRoundOTF Bold" panose="020B0600000101010101" charset="-127"/>
              <a:cs typeface="NanumSquareRoundOTF Bold" pitchFamily="34" charset="0"/>
            </a:endParaRPr>
          </a:p>
          <a:p>
            <a:r>
              <a:rPr lang="ko-KR" altLang="en-US" sz="2800" dirty="0" err="1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오영민</a:t>
            </a:r>
            <a:r>
              <a:rPr lang="en-US" altLang="ko-KR" sz="2800" dirty="0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,</a:t>
            </a:r>
            <a:r>
              <a:rPr lang="ko-KR" altLang="en-US" sz="2800" dirty="0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 김경민</a:t>
            </a:r>
            <a:r>
              <a:rPr lang="en-US" altLang="ko-KR" sz="2800" dirty="0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,</a:t>
            </a:r>
            <a:r>
              <a:rPr lang="ko-KR" altLang="en-US" sz="2800" dirty="0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 김동환</a:t>
            </a:r>
            <a:r>
              <a:rPr lang="en-US" altLang="ko-KR" sz="2800" dirty="0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,</a:t>
            </a:r>
            <a:r>
              <a:rPr lang="ko-KR" altLang="en-US" sz="2800" dirty="0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 박지원</a:t>
            </a:r>
            <a:r>
              <a:rPr lang="en-US" altLang="ko-KR" sz="2800" dirty="0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,</a:t>
            </a:r>
            <a:r>
              <a:rPr lang="ko-KR" altLang="en-US" sz="2800" dirty="0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 </a:t>
            </a:r>
            <a:r>
              <a:rPr lang="ko-KR" altLang="en-US" sz="2800" dirty="0" err="1">
                <a:solidFill>
                  <a:srgbClr val="E4EFF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윤왕규</a:t>
            </a:r>
            <a:endParaRPr lang="en-US" dirty="0"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14548" y="1697034"/>
            <a:ext cx="4563805" cy="984837"/>
            <a:chOff x="1379795" y="1697034"/>
            <a:chExt cx="4365930" cy="9848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795" y="1697034"/>
              <a:ext cx="4365930" cy="98483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07565" y="1858470"/>
            <a:ext cx="557776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2024 </a:t>
            </a:r>
            <a:r>
              <a:rPr lang="en-US" sz="2100" dirty="0" err="1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분석</a:t>
            </a:r>
            <a:r>
              <a:rPr lang="en-US" sz="2100" dirty="0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 </a:t>
            </a:r>
            <a:r>
              <a:rPr lang="ko-KR" altLang="en-US" sz="2100" dirty="0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미니 </a:t>
            </a:r>
            <a:r>
              <a:rPr lang="en-US" sz="2100" dirty="0" err="1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프로젝트</a:t>
            </a:r>
            <a:r>
              <a:rPr lang="en-US" sz="2100" dirty="0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 1 </a:t>
            </a:r>
            <a:r>
              <a:rPr lang="ko-KR" altLang="en-US" sz="2100" dirty="0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최종 </a:t>
            </a:r>
            <a:r>
              <a:rPr lang="en-US" sz="2100" dirty="0" err="1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발표</a:t>
            </a:r>
            <a:endParaRPr lang="en-US" dirty="0"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21458" y="2922258"/>
            <a:ext cx="6171429" cy="4318201"/>
            <a:chOff x="10821458" y="2922258"/>
            <a:chExt cx="6171429" cy="43182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1458" y="2922258"/>
              <a:ext cx="6171429" cy="4318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52381" cy="10285714"/>
            <a:chOff x="0" y="0"/>
            <a:chExt cx="61523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152381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790" y="1906257"/>
            <a:ext cx="5416029" cy="12620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601" b="0" i="0" u="none" strike="noStrike" kern="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itchFamily="34" charset="0"/>
                <a:cs typeface="NanumSquareRoundOTF ExtraBold" pitchFamily="34" charset="0"/>
              </a:rPr>
              <a:t>Retriever</a:t>
            </a:r>
            <a:endParaRPr kumimoji="0" lang="en-US" altLang="ko-KR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790" y="3394590"/>
            <a:ext cx="541422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1" b="1" dirty="0">
                <a:solidFill>
                  <a:srgbClr val="FFFFFF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Sparse Retriever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1351717" y="5518049"/>
            <a:ext cx="3448946" cy="2413257"/>
            <a:chOff x="1351717" y="5518049"/>
            <a:chExt cx="3448946" cy="24132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1717" y="5518049"/>
              <a:ext cx="3448946" cy="2413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grpSp>
        <p:nvGrpSpPr>
          <p:cNvPr id="11" name="그룹 1010">
            <a:extLst>
              <a:ext uri="{FF2B5EF4-FFF2-40B4-BE49-F238E27FC236}">
                <a16:creationId xmlns:a16="http://schemas.microsoft.com/office/drawing/2014/main" xmlns="" id="{F39C1FC1-8C36-6509-3CA2-64CD866C284D}"/>
              </a:ext>
            </a:extLst>
          </p:cNvPr>
          <p:cNvGrpSpPr/>
          <p:nvPr/>
        </p:nvGrpSpPr>
        <p:grpSpPr>
          <a:xfrm>
            <a:off x="16505491" y="9541297"/>
            <a:ext cx="1514444" cy="496280"/>
            <a:chOff x="16505490" y="9541295"/>
            <a:chExt cx="1514443" cy="496280"/>
          </a:xfrm>
        </p:grpSpPr>
        <p:pic>
          <p:nvPicPr>
            <p:cNvPr id="13" name="Object 42">
              <a:extLst>
                <a:ext uri="{FF2B5EF4-FFF2-40B4-BE49-F238E27FC236}">
                  <a16:creationId xmlns:a16="http://schemas.microsoft.com/office/drawing/2014/main" xmlns="" id="{5DF15940-9C17-9BB4-AF57-23F53D00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C80601-CC11-B7CB-B8AE-52FDDFC1B0D1}"/>
              </a:ext>
            </a:extLst>
          </p:cNvPr>
          <p:cNvSpPr txBox="1"/>
          <p:nvPr/>
        </p:nvSpPr>
        <p:spPr>
          <a:xfrm>
            <a:off x="7057317" y="1341704"/>
            <a:ext cx="108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Best Match 25</a:t>
            </a:r>
            <a:endParaRPr kumimoji="1" lang="ko-KR" altLang="en-US" sz="3200"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2063D543-A230-145D-8022-3DA0BFE09AF8}"/>
              </a:ext>
            </a:extLst>
          </p:cNvPr>
          <p:cNvGrpSpPr/>
          <p:nvPr/>
        </p:nvGrpSpPr>
        <p:grpSpPr>
          <a:xfrm>
            <a:off x="6690971" y="5829300"/>
            <a:ext cx="11195371" cy="1703759"/>
            <a:chOff x="6635428" y="6687539"/>
            <a:chExt cx="11195371" cy="1703759"/>
          </a:xfrm>
        </p:grpSpPr>
        <p:grpSp>
          <p:nvGrpSpPr>
            <p:cNvPr id="25" name="그룹 1005">
              <a:extLst>
                <a:ext uri="{FF2B5EF4-FFF2-40B4-BE49-F238E27FC236}">
                  <a16:creationId xmlns:a16="http://schemas.microsoft.com/office/drawing/2014/main" xmlns="" id="{27F92450-F01E-F50F-90ED-B43690435AD3}"/>
                </a:ext>
              </a:extLst>
            </p:cNvPr>
            <p:cNvGrpSpPr/>
            <p:nvPr/>
          </p:nvGrpSpPr>
          <p:grpSpPr>
            <a:xfrm>
              <a:off x="6635428" y="6687539"/>
              <a:ext cx="11195371" cy="1703759"/>
              <a:chOff x="7600000" y="3782985"/>
              <a:chExt cx="9304720" cy="2483682"/>
            </a:xfrm>
          </p:grpSpPr>
          <p:pic>
            <p:nvPicPr>
              <p:cNvPr id="29" name="Object 19">
                <a:extLst>
                  <a:ext uri="{FF2B5EF4-FFF2-40B4-BE49-F238E27FC236}">
                    <a16:creationId xmlns:a16="http://schemas.microsoft.com/office/drawing/2014/main" xmlns="" id="{90AF1555-6673-948F-3517-29F31AF2D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00000" y="3782985"/>
                <a:ext cx="9304720" cy="2483682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B8D9FD8-7153-79FB-B574-A7BE736FB927}"/>
                </a:ext>
              </a:extLst>
            </p:cNvPr>
            <p:cNvSpPr txBox="1"/>
            <p:nvPr/>
          </p:nvSpPr>
          <p:spPr>
            <a:xfrm>
              <a:off x="6786412" y="6846565"/>
              <a:ext cx="10814106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/>
                <a:tabLst/>
                <a:defRPr/>
              </a:pPr>
              <a:r>
                <a:rPr kumimoji="1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Key word </a:t>
              </a:r>
              <a:r>
                <a:rPr kumimoji="1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위주의 질의 방법   </a:t>
              </a:r>
              <a:endPara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endParaRPr>
            </a:p>
            <a:p>
              <a:pPr marL="342900" marR="0" lvl="0" indent="-34290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/>
                <a:tabLst/>
                <a:defRPr/>
              </a:pPr>
              <a:r>
                <a:rPr kumimoji="1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TF-IDF </a:t>
              </a:r>
              <a:r>
                <a:rPr kumimoji="1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계열의 알고리즘 중 </a:t>
              </a:r>
              <a:r>
                <a:rPr kumimoji="1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SOTA </a:t>
              </a:r>
            </a:p>
            <a:p>
              <a:pPr marL="342900" marR="0" lvl="0" indent="-34290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/>
                <a:tabLst/>
                <a:defRPr/>
              </a:pPr>
              <a:r>
                <a:rPr kumimoji="1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kiwi-tokenizer</a:t>
              </a:r>
              <a:r>
                <a:rPr kumimoji="1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를 이용하여 분절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7D4729C9-9FD4-7AC5-F1E9-7658F609103D}"/>
              </a:ext>
            </a:extLst>
          </p:cNvPr>
          <p:cNvGrpSpPr/>
          <p:nvPr/>
        </p:nvGrpSpPr>
        <p:grpSpPr>
          <a:xfrm>
            <a:off x="6635429" y="1459091"/>
            <a:ext cx="304762" cy="304762"/>
            <a:chOff x="7600000" y="2136137"/>
            <a:chExt cx="304762" cy="304762"/>
          </a:xfrm>
        </p:grpSpPr>
        <p:grpSp>
          <p:nvGrpSpPr>
            <p:cNvPr id="41" name="그룹 1010">
              <a:extLst>
                <a:ext uri="{FF2B5EF4-FFF2-40B4-BE49-F238E27FC236}">
                  <a16:creationId xmlns:a16="http://schemas.microsoft.com/office/drawing/2014/main" xmlns="" id="{2CAC3A14-0CF2-E72C-D776-1B56E2FDBD4F}"/>
                </a:ext>
              </a:extLst>
            </p:cNvPr>
            <p:cNvGrpSpPr/>
            <p:nvPr/>
          </p:nvGrpSpPr>
          <p:grpSpPr>
            <a:xfrm>
              <a:off x="7600000" y="2136137"/>
              <a:ext cx="304762" cy="304762"/>
              <a:chOff x="7600000" y="2136137"/>
              <a:chExt cx="304762" cy="304762"/>
            </a:xfrm>
          </p:grpSpPr>
          <p:pic>
            <p:nvPicPr>
              <p:cNvPr id="47" name="Object 38">
                <a:extLst>
                  <a:ext uri="{FF2B5EF4-FFF2-40B4-BE49-F238E27FC236}">
                    <a16:creationId xmlns:a16="http://schemas.microsoft.com/office/drawing/2014/main" xmlns="" id="{43C6A9B9-B96E-71DF-051A-CB09F082B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00000" y="2136137"/>
                <a:ext cx="304762" cy="304762"/>
              </a:xfrm>
              <a:prstGeom prst="rect">
                <a:avLst/>
              </a:prstGeom>
            </p:spPr>
          </p:pic>
        </p:grpSp>
        <p:grpSp>
          <p:nvGrpSpPr>
            <p:cNvPr id="42" name="그룹 1011">
              <a:extLst>
                <a:ext uri="{FF2B5EF4-FFF2-40B4-BE49-F238E27FC236}">
                  <a16:creationId xmlns:a16="http://schemas.microsoft.com/office/drawing/2014/main" xmlns="" id="{74D530E0-3C44-3A75-255C-FC3F79D6DA52}"/>
                </a:ext>
              </a:extLst>
            </p:cNvPr>
            <p:cNvGrpSpPr/>
            <p:nvPr/>
          </p:nvGrpSpPr>
          <p:grpSpPr>
            <a:xfrm>
              <a:off x="7717126" y="2191386"/>
              <a:ext cx="108606" cy="175217"/>
              <a:chOff x="7717126" y="2191386"/>
              <a:chExt cx="108606" cy="175217"/>
            </a:xfrm>
          </p:grpSpPr>
          <p:pic>
            <p:nvPicPr>
              <p:cNvPr id="44" name="Object 41">
                <a:extLst>
                  <a:ext uri="{FF2B5EF4-FFF2-40B4-BE49-F238E27FC236}">
                    <a16:creationId xmlns:a16="http://schemas.microsoft.com/office/drawing/2014/main" xmlns="" id="{6DF5352A-0337-0476-BAD3-A4E36C4BF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7126" y="2191386"/>
                <a:ext cx="108606" cy="175217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BC06623D-A18E-8731-E82C-52DD94A018FB}"/>
              </a:ext>
            </a:extLst>
          </p:cNvPr>
          <p:cNvGrpSpPr/>
          <p:nvPr/>
        </p:nvGrpSpPr>
        <p:grpSpPr>
          <a:xfrm>
            <a:off x="6690971" y="2628900"/>
            <a:ext cx="11195371" cy="2662001"/>
            <a:chOff x="6635429" y="3472099"/>
            <a:chExt cx="11195371" cy="2662001"/>
          </a:xfrm>
        </p:grpSpPr>
        <p:grpSp>
          <p:nvGrpSpPr>
            <p:cNvPr id="9" name="그룹 1005">
              <a:extLst>
                <a:ext uri="{FF2B5EF4-FFF2-40B4-BE49-F238E27FC236}">
                  <a16:creationId xmlns:a16="http://schemas.microsoft.com/office/drawing/2014/main" xmlns="" id="{3F1AF3F5-CBA5-790C-2046-0B1860EC4285}"/>
                </a:ext>
              </a:extLst>
            </p:cNvPr>
            <p:cNvGrpSpPr/>
            <p:nvPr/>
          </p:nvGrpSpPr>
          <p:grpSpPr>
            <a:xfrm>
              <a:off x="6635429" y="3472099"/>
              <a:ext cx="11195371" cy="2662001"/>
              <a:chOff x="7670095" y="696715"/>
              <a:chExt cx="9304720" cy="2483682"/>
            </a:xfr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" name="Object 19">
                <a:extLst>
                  <a:ext uri="{FF2B5EF4-FFF2-40B4-BE49-F238E27FC236}">
                    <a16:creationId xmlns:a16="http://schemas.microsoft.com/office/drawing/2014/main" xmlns="" id="{F0E57425-7AB4-E478-1899-0DD7D950B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70095" y="696715"/>
                <a:ext cx="9304720" cy="2483682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B82C96B4-133F-7C31-0DE0-67AA68FA2F5B}"/>
                </a:ext>
              </a:extLst>
            </p:cNvPr>
            <p:cNvGrpSpPr/>
            <p:nvPr/>
          </p:nvGrpSpPr>
          <p:grpSpPr>
            <a:xfrm>
              <a:off x="6710713" y="3666606"/>
              <a:ext cx="10910251" cy="2315842"/>
              <a:chOff x="4181799" y="1161082"/>
              <a:chExt cx="7717435" cy="1764232"/>
            </a:xfrm>
          </p:grpSpPr>
          <p:pic>
            <p:nvPicPr>
              <p:cNvPr id="4" name="그림 3" descr="텍스트, 폰트, 화이트, 라인이(가) 표시된 사진&#10;&#10;자동 생성된 설명">
                <a:extLst>
                  <a:ext uri="{FF2B5EF4-FFF2-40B4-BE49-F238E27FC236}">
                    <a16:creationId xmlns:a16="http://schemas.microsoft.com/office/drawing/2014/main" xmlns="" id="{ACDDF58E-C664-3E98-7A9A-3EC81C233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81799" y="1161082"/>
                <a:ext cx="7264400" cy="129689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xmlns="" id="{24D6F25C-90A5-7331-1316-9F4BDA6D0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16266" y="2455107"/>
                <a:ext cx="7582968" cy="24873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xmlns="" id="{EF0F51E0-87D7-A994-A35C-877969AF5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28297" y="2734729"/>
                <a:ext cx="6861073" cy="190585"/>
              </a:xfrm>
              <a:prstGeom prst="rect">
                <a:avLst/>
              </a:prstGeom>
            </p:spPr>
          </p:pic>
        </p:grpSp>
      </p:grpSp>
      <p:sp>
        <p:nvSpPr>
          <p:cNvPr id="17" name="Object 5">
            <a:extLst>
              <a:ext uri="{FF2B5EF4-FFF2-40B4-BE49-F238E27FC236}">
                <a16:creationId xmlns:a16="http://schemas.microsoft.com/office/drawing/2014/main" xmlns="" id="{15165451-A581-FB1E-0E32-E58596BAFED9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xmlns="" id="{DE141E95-D4A8-CEEE-9760-376F1CEA83B7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rgbClr val="2E5495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72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5">
            <a:extLst>
              <a:ext uri="{FF2B5EF4-FFF2-40B4-BE49-F238E27FC236}">
                <a16:creationId xmlns:a16="http://schemas.microsoft.com/office/drawing/2014/main" xmlns="" id="{5513D249-157E-E78E-8DFA-85BC58917E89}"/>
              </a:ext>
            </a:extLst>
          </p:cNvPr>
          <p:cNvGrpSpPr/>
          <p:nvPr/>
        </p:nvGrpSpPr>
        <p:grpSpPr>
          <a:xfrm>
            <a:off x="7504098" y="2192797"/>
            <a:ext cx="9564702" cy="5293899"/>
            <a:chOff x="7670095" y="696715"/>
            <a:chExt cx="9304720" cy="2483682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2" name="Object 19">
              <a:extLst>
                <a:ext uri="{FF2B5EF4-FFF2-40B4-BE49-F238E27FC236}">
                  <a16:creationId xmlns:a16="http://schemas.microsoft.com/office/drawing/2014/main" xmlns="" id="{3258D35B-91ED-757E-9C3A-803F9836A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0095" y="696715"/>
              <a:ext cx="9304720" cy="248368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6152381" cy="10285714"/>
            <a:chOff x="0" y="0"/>
            <a:chExt cx="61523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152381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790" y="1906257"/>
            <a:ext cx="5416029" cy="12620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601" b="0" i="0" u="none" strike="noStrike" kern="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itchFamily="34" charset="0"/>
                <a:cs typeface="NanumSquareRoundOTF ExtraBold" pitchFamily="34" charset="0"/>
              </a:rPr>
              <a:t>Retriever</a:t>
            </a:r>
            <a:endParaRPr kumimoji="0" lang="en-US" altLang="ko-KR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790" y="3394590"/>
            <a:ext cx="541422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1" b="1" dirty="0">
                <a:solidFill>
                  <a:srgbClr val="FFFFFF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Dense Retriever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1351717" y="5518049"/>
            <a:ext cx="3448946" cy="2413257"/>
            <a:chOff x="1351717" y="5518049"/>
            <a:chExt cx="3448946" cy="24132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717" y="5518049"/>
              <a:ext cx="3448946" cy="2413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grpSp>
        <p:nvGrpSpPr>
          <p:cNvPr id="11" name="그룹 1010">
            <a:extLst>
              <a:ext uri="{FF2B5EF4-FFF2-40B4-BE49-F238E27FC236}">
                <a16:creationId xmlns:a16="http://schemas.microsoft.com/office/drawing/2014/main" xmlns="" id="{F39C1FC1-8C36-6509-3CA2-64CD866C284D}"/>
              </a:ext>
            </a:extLst>
          </p:cNvPr>
          <p:cNvGrpSpPr/>
          <p:nvPr/>
        </p:nvGrpSpPr>
        <p:grpSpPr>
          <a:xfrm>
            <a:off x="16505491" y="9541297"/>
            <a:ext cx="1514444" cy="496280"/>
            <a:chOff x="16505490" y="9541295"/>
            <a:chExt cx="1514443" cy="496280"/>
          </a:xfrm>
        </p:grpSpPr>
        <p:pic>
          <p:nvPicPr>
            <p:cNvPr id="13" name="Object 42">
              <a:extLst>
                <a:ext uri="{FF2B5EF4-FFF2-40B4-BE49-F238E27FC236}">
                  <a16:creationId xmlns:a16="http://schemas.microsoft.com/office/drawing/2014/main" xmlns="" id="{5DF15940-9C17-9BB4-AF57-23F53D00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C80601-CC11-B7CB-B8AE-52FDDFC1B0D1}"/>
              </a:ext>
            </a:extLst>
          </p:cNvPr>
          <p:cNvSpPr txBox="1"/>
          <p:nvPr/>
        </p:nvSpPr>
        <p:spPr>
          <a:xfrm>
            <a:off x="7057317" y="1341704"/>
            <a:ext cx="108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Bi-Encoder vs Cross-Encoder</a:t>
            </a:r>
            <a:endParaRPr kumimoji="1" lang="ko-KR" altLang="en-US" sz="3200"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7D4729C9-9FD4-7AC5-F1E9-7658F609103D}"/>
              </a:ext>
            </a:extLst>
          </p:cNvPr>
          <p:cNvGrpSpPr/>
          <p:nvPr/>
        </p:nvGrpSpPr>
        <p:grpSpPr>
          <a:xfrm>
            <a:off x="6635429" y="1459091"/>
            <a:ext cx="304762" cy="304762"/>
            <a:chOff x="7600000" y="2136137"/>
            <a:chExt cx="304762" cy="304762"/>
          </a:xfrm>
        </p:grpSpPr>
        <p:grpSp>
          <p:nvGrpSpPr>
            <p:cNvPr id="41" name="그룹 1010">
              <a:extLst>
                <a:ext uri="{FF2B5EF4-FFF2-40B4-BE49-F238E27FC236}">
                  <a16:creationId xmlns:a16="http://schemas.microsoft.com/office/drawing/2014/main" xmlns="" id="{2CAC3A14-0CF2-E72C-D776-1B56E2FDBD4F}"/>
                </a:ext>
              </a:extLst>
            </p:cNvPr>
            <p:cNvGrpSpPr/>
            <p:nvPr/>
          </p:nvGrpSpPr>
          <p:grpSpPr>
            <a:xfrm>
              <a:off x="7600000" y="2136137"/>
              <a:ext cx="304762" cy="304762"/>
              <a:chOff x="7600000" y="2136137"/>
              <a:chExt cx="304762" cy="304762"/>
            </a:xfrm>
          </p:grpSpPr>
          <p:pic>
            <p:nvPicPr>
              <p:cNvPr id="47" name="Object 38">
                <a:extLst>
                  <a:ext uri="{FF2B5EF4-FFF2-40B4-BE49-F238E27FC236}">
                    <a16:creationId xmlns:a16="http://schemas.microsoft.com/office/drawing/2014/main" xmlns="" id="{43C6A9B9-B96E-71DF-051A-CB09F082B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00000" y="2136137"/>
                <a:ext cx="304762" cy="304762"/>
              </a:xfrm>
              <a:prstGeom prst="rect">
                <a:avLst/>
              </a:prstGeom>
            </p:spPr>
          </p:pic>
        </p:grpSp>
        <p:grpSp>
          <p:nvGrpSpPr>
            <p:cNvPr id="42" name="그룹 1011">
              <a:extLst>
                <a:ext uri="{FF2B5EF4-FFF2-40B4-BE49-F238E27FC236}">
                  <a16:creationId xmlns:a16="http://schemas.microsoft.com/office/drawing/2014/main" xmlns="" id="{74D530E0-3C44-3A75-255C-FC3F79D6DA52}"/>
                </a:ext>
              </a:extLst>
            </p:cNvPr>
            <p:cNvGrpSpPr/>
            <p:nvPr/>
          </p:nvGrpSpPr>
          <p:grpSpPr>
            <a:xfrm>
              <a:off x="7717126" y="2191386"/>
              <a:ext cx="108606" cy="175217"/>
              <a:chOff x="7717126" y="2191386"/>
              <a:chExt cx="108606" cy="175217"/>
            </a:xfrm>
          </p:grpSpPr>
          <p:pic>
            <p:nvPicPr>
              <p:cNvPr id="44" name="Object 41">
                <a:extLst>
                  <a:ext uri="{FF2B5EF4-FFF2-40B4-BE49-F238E27FC236}">
                    <a16:creationId xmlns:a16="http://schemas.microsoft.com/office/drawing/2014/main" xmlns="" id="{6DF5352A-0337-0476-BAD3-A4E36C4BF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7126" y="2191386"/>
                <a:ext cx="108606" cy="175217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E1783ED-136B-E5D3-E5F1-301868A63553}"/>
              </a:ext>
            </a:extLst>
          </p:cNvPr>
          <p:cNvGrpSpPr/>
          <p:nvPr/>
        </p:nvGrpSpPr>
        <p:grpSpPr>
          <a:xfrm>
            <a:off x="6635428" y="7810500"/>
            <a:ext cx="11195371" cy="1551359"/>
            <a:chOff x="6579886" y="8695996"/>
            <a:chExt cx="11195371" cy="1703759"/>
          </a:xfrm>
        </p:grpSpPr>
        <p:grpSp>
          <p:nvGrpSpPr>
            <p:cNvPr id="4" name="그룹 1005">
              <a:extLst>
                <a:ext uri="{FF2B5EF4-FFF2-40B4-BE49-F238E27FC236}">
                  <a16:creationId xmlns:a16="http://schemas.microsoft.com/office/drawing/2014/main" xmlns="" id="{997E801D-6D5F-8968-8CCF-8EE3D02CF231}"/>
                </a:ext>
              </a:extLst>
            </p:cNvPr>
            <p:cNvGrpSpPr/>
            <p:nvPr/>
          </p:nvGrpSpPr>
          <p:grpSpPr>
            <a:xfrm>
              <a:off x="6579886" y="8695996"/>
              <a:ext cx="11195371" cy="1703759"/>
              <a:chOff x="7553838" y="6710845"/>
              <a:chExt cx="9304720" cy="2483682"/>
            </a:xfrm>
          </p:grpSpPr>
          <p:pic>
            <p:nvPicPr>
              <p:cNvPr id="8" name="Object 19">
                <a:extLst>
                  <a:ext uri="{FF2B5EF4-FFF2-40B4-BE49-F238E27FC236}">
                    <a16:creationId xmlns:a16="http://schemas.microsoft.com/office/drawing/2014/main" xmlns="" id="{A9CAE0B0-0E05-C28F-F843-CDD0284E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53838" y="6710845"/>
                <a:ext cx="9304720" cy="2483682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36EBD26-5E74-6792-9833-2DC163AD45F9}"/>
                </a:ext>
              </a:extLst>
            </p:cNvPr>
            <p:cNvSpPr txBox="1"/>
            <p:nvPr/>
          </p:nvSpPr>
          <p:spPr>
            <a:xfrm>
              <a:off x="6770518" y="8970978"/>
              <a:ext cx="10814106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Cross-Encoder</a:t>
              </a:r>
              <a:r>
                <a:rPr kumimoji="1" lang="ko-KR" altLang="en-US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의 경우</a:t>
              </a:r>
              <a:r>
                <a:rPr kumimoji="1" lang="en-US" altLang="ko-KR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, latency </a:t>
              </a:r>
              <a:r>
                <a:rPr kumimoji="1" lang="ko-KR" altLang="en-US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문제로 </a:t>
              </a:r>
              <a:r>
                <a:rPr kumimoji="1" lang="en-US" altLang="ko-KR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retriever</a:t>
              </a:r>
              <a:r>
                <a:rPr kumimoji="1" lang="ko-KR" altLang="en-US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로 사용하지 않고</a:t>
              </a:r>
              <a:r>
                <a:rPr kumimoji="1" lang="en-US" altLang="ko-KR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, </a:t>
              </a:r>
              <a:r>
                <a:rPr kumimoji="1" lang="en-US" altLang="ko-KR" sz="2000" b="1" dirty="0" err="1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reranker</a:t>
              </a:r>
              <a:r>
                <a:rPr kumimoji="1" lang="ko-KR" altLang="en-US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로 사용</a:t>
              </a:r>
              <a:endParaRPr kumimoji="1" lang="en-US" altLang="ko-KR" sz="2000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Bi-Encoder </a:t>
              </a:r>
              <a:r>
                <a:rPr kumimoji="1" lang="ko-KR" altLang="en-US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채택</a:t>
              </a:r>
              <a:r>
                <a:rPr kumimoji="1" lang="en-US" altLang="ko-KR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, Document</a:t>
              </a:r>
              <a:r>
                <a:rPr kumimoji="1" lang="ko-KR" altLang="en-US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들은 미리 </a:t>
              </a:r>
              <a:r>
                <a:rPr kumimoji="1" lang="ko-KR" altLang="en-US" sz="2000" b="1" dirty="0" err="1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임베딩하여</a:t>
              </a:r>
              <a:r>
                <a:rPr kumimoji="1" lang="ko-KR" altLang="en-US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  <a:r>
                <a:rPr kumimoji="1" lang="en-US" altLang="ko-KR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Pinecone</a:t>
              </a:r>
              <a:r>
                <a:rPr kumimoji="1" lang="ko-KR" altLang="en-US" sz="2000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에 저장</a:t>
              </a:r>
            </a:p>
          </p:txBody>
        </p:sp>
      </p:grpSp>
      <p:pic>
        <p:nvPicPr>
          <p:cNvPr id="9" name="그림 8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xmlns="" id="{C5C35090-9934-64F7-6C00-E6AA8DED3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4805" y="2362069"/>
            <a:ext cx="8876618" cy="4945191"/>
          </a:xfrm>
          <a:prstGeom prst="rect">
            <a:avLst/>
          </a:prstGeom>
        </p:spPr>
      </p:pic>
      <p:sp>
        <p:nvSpPr>
          <p:cNvPr id="24" name="Object 5">
            <a:extLst>
              <a:ext uri="{FF2B5EF4-FFF2-40B4-BE49-F238E27FC236}">
                <a16:creationId xmlns:a16="http://schemas.microsoft.com/office/drawing/2014/main" xmlns="" id="{04622D21-EFC5-26BD-FEEE-D156F27CE0A0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xmlns="" id="{3A595292-58C8-9186-6212-DA32F5ADE030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rgbClr val="2E5495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407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5">
            <a:extLst>
              <a:ext uri="{FF2B5EF4-FFF2-40B4-BE49-F238E27FC236}">
                <a16:creationId xmlns:a16="http://schemas.microsoft.com/office/drawing/2014/main" xmlns="" id="{27F92450-F01E-F50F-90ED-B43690435AD3}"/>
              </a:ext>
            </a:extLst>
          </p:cNvPr>
          <p:cNvGrpSpPr/>
          <p:nvPr/>
        </p:nvGrpSpPr>
        <p:grpSpPr>
          <a:xfrm>
            <a:off x="6910589" y="2400300"/>
            <a:ext cx="10984341" cy="2448737"/>
            <a:chOff x="7600000" y="3782985"/>
            <a:chExt cx="9304720" cy="2483682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xmlns="" id="{90AF1555-6673-948F-3517-29F31AF2D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0000" y="3782985"/>
              <a:ext cx="9304720" cy="248368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6152381" cy="10285714"/>
            <a:chOff x="0" y="0"/>
            <a:chExt cx="61523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152381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790" y="1906257"/>
            <a:ext cx="5416029" cy="12620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601" kern="0" spc="-3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Retriever</a:t>
            </a:r>
            <a:endParaRPr lang="en-US" altLang="ko-KR" sz="8000" dirty="0"/>
          </a:p>
        </p:txBody>
      </p:sp>
      <p:sp>
        <p:nvSpPr>
          <p:cNvPr id="6" name="Object 6"/>
          <p:cNvSpPr txBox="1"/>
          <p:nvPr/>
        </p:nvSpPr>
        <p:spPr>
          <a:xfrm>
            <a:off x="1379790" y="3394590"/>
            <a:ext cx="541422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1" b="1" dirty="0">
                <a:solidFill>
                  <a:srgbClr val="FFFFFF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Retriever </a:t>
            </a:r>
            <a:r>
              <a:rPr lang="ko-KR" altLang="en-US" sz="2501" b="1" dirty="0">
                <a:solidFill>
                  <a:srgbClr val="FFFFFF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선정</a:t>
            </a:r>
            <a:endParaRPr lang="en-US" altLang="ko-KR" sz="2501" b="1" dirty="0">
              <a:solidFill>
                <a:srgbClr val="FFFFFF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351717" y="5518049"/>
            <a:ext cx="3448946" cy="2413257"/>
            <a:chOff x="1351717" y="5518049"/>
            <a:chExt cx="3448946" cy="24132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717" y="5518049"/>
              <a:ext cx="3448946" cy="2413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grpSp>
        <p:nvGrpSpPr>
          <p:cNvPr id="11" name="그룹 1010">
            <a:extLst>
              <a:ext uri="{FF2B5EF4-FFF2-40B4-BE49-F238E27FC236}">
                <a16:creationId xmlns:a16="http://schemas.microsoft.com/office/drawing/2014/main" xmlns="" id="{F39C1FC1-8C36-6509-3CA2-64CD866C284D}"/>
              </a:ext>
            </a:extLst>
          </p:cNvPr>
          <p:cNvGrpSpPr/>
          <p:nvPr/>
        </p:nvGrpSpPr>
        <p:grpSpPr>
          <a:xfrm>
            <a:off x="16505491" y="9541297"/>
            <a:ext cx="1514444" cy="496280"/>
            <a:chOff x="16505490" y="9541295"/>
            <a:chExt cx="1514443" cy="496280"/>
          </a:xfrm>
        </p:grpSpPr>
        <p:pic>
          <p:nvPicPr>
            <p:cNvPr id="13" name="Object 42">
              <a:extLst>
                <a:ext uri="{FF2B5EF4-FFF2-40B4-BE49-F238E27FC236}">
                  <a16:creationId xmlns:a16="http://schemas.microsoft.com/office/drawing/2014/main" xmlns="" id="{5DF15940-9C17-9BB4-AF57-23F53D00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C80601-CC11-B7CB-B8AE-52FDDFC1B0D1}"/>
              </a:ext>
            </a:extLst>
          </p:cNvPr>
          <p:cNvSpPr txBox="1"/>
          <p:nvPr/>
        </p:nvSpPr>
        <p:spPr>
          <a:xfrm>
            <a:off x="7057317" y="1341704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선정 방법</a:t>
            </a:r>
            <a:endParaRPr kumimoji="1" lang="en-US" altLang="ko-KR" sz="2800"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B8D9FD8-7153-79FB-B574-A7BE736FB927}"/>
              </a:ext>
            </a:extLst>
          </p:cNvPr>
          <p:cNvSpPr txBox="1"/>
          <p:nvPr/>
        </p:nvSpPr>
        <p:spPr>
          <a:xfrm>
            <a:off x="7235949" y="2552700"/>
            <a:ext cx="9985251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7" indent="-342917">
              <a:lnSpc>
                <a:spcPct val="150000"/>
              </a:lnSpc>
              <a:buAutoNum type="arabicPeriod"/>
            </a:pP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TF-IDF, Bi-encoder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계열의 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retriever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로 각각의 성능 평가</a:t>
            </a:r>
            <a:endParaRPr kumimoji="1" lang="en-US" altLang="ko-KR"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marL="342917" indent="-342917">
              <a:lnSpc>
                <a:spcPct val="150000"/>
              </a:lnSpc>
              <a:buAutoNum type="arabicPeriod"/>
            </a:pP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각각을 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Multi-query retriever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를 통해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 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추가적인 질문을 생성하였을 때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, 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성능이 올라가는지 평가</a:t>
            </a:r>
            <a:endParaRPr kumimoji="1" lang="en-US" altLang="ko-KR"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marL="342917" indent="-342917">
              <a:lnSpc>
                <a:spcPct val="150000"/>
              </a:lnSpc>
              <a:buFontTx/>
              <a:buAutoNum type="arabicPeriod"/>
            </a:pP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 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위 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2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개의 모델을 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Ensemble (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순위 조정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: Reciprocal Rank Fusion)</a:t>
            </a:r>
          </a:p>
          <a:p>
            <a:pPr marL="342917" indent="-342917">
              <a:lnSpc>
                <a:spcPct val="150000"/>
              </a:lnSpc>
              <a:buFontTx/>
              <a:buAutoNum type="arabicPeriod"/>
            </a:pP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 Bi-encoder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로 많은 후보 문서쌍을 뽑아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, Cross-encoder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로 다시 순위를 정렬하여 상위에 위치한 문서들을 뽑는 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retriever 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성능평가</a:t>
            </a:r>
            <a:endParaRPr kumimoji="1" lang="en-US" altLang="ko-KR"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5AC92D-9E87-DAD8-18D5-B6F443481017}"/>
              </a:ext>
            </a:extLst>
          </p:cNvPr>
          <p:cNvSpPr txBox="1"/>
          <p:nvPr/>
        </p:nvSpPr>
        <p:spPr>
          <a:xfrm>
            <a:off x="7057317" y="1895702"/>
            <a:ext cx="10099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테스트 데이터셋에서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,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 해당 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Retriever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가 알맞은 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context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를 찾으면 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1,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 아니면 </a:t>
            </a:r>
            <a:r>
              <a:rPr kumimoji="1" lang="en-US" altLang="ko-KR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0</a:t>
            </a:r>
            <a:r>
              <a: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으로 성능 평가</a:t>
            </a:r>
            <a:endParaRPr kumimoji="1" lang="en-US" altLang="ko-KR"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7D4729C9-9FD4-7AC5-F1E9-7658F609103D}"/>
              </a:ext>
            </a:extLst>
          </p:cNvPr>
          <p:cNvGrpSpPr/>
          <p:nvPr/>
        </p:nvGrpSpPr>
        <p:grpSpPr>
          <a:xfrm>
            <a:off x="6635429" y="1459091"/>
            <a:ext cx="304762" cy="304762"/>
            <a:chOff x="7600000" y="2136137"/>
            <a:chExt cx="304762" cy="304762"/>
          </a:xfrm>
        </p:grpSpPr>
        <p:grpSp>
          <p:nvGrpSpPr>
            <p:cNvPr id="41" name="그룹 1010">
              <a:extLst>
                <a:ext uri="{FF2B5EF4-FFF2-40B4-BE49-F238E27FC236}">
                  <a16:creationId xmlns:a16="http://schemas.microsoft.com/office/drawing/2014/main" xmlns="" id="{2CAC3A14-0CF2-E72C-D776-1B56E2FDBD4F}"/>
                </a:ext>
              </a:extLst>
            </p:cNvPr>
            <p:cNvGrpSpPr/>
            <p:nvPr/>
          </p:nvGrpSpPr>
          <p:grpSpPr>
            <a:xfrm>
              <a:off x="7600000" y="2136137"/>
              <a:ext cx="304762" cy="304762"/>
              <a:chOff x="7600000" y="2136137"/>
              <a:chExt cx="304762" cy="304762"/>
            </a:xfrm>
          </p:grpSpPr>
          <p:pic>
            <p:nvPicPr>
              <p:cNvPr id="47" name="Object 38">
                <a:extLst>
                  <a:ext uri="{FF2B5EF4-FFF2-40B4-BE49-F238E27FC236}">
                    <a16:creationId xmlns:a16="http://schemas.microsoft.com/office/drawing/2014/main" xmlns="" id="{43C6A9B9-B96E-71DF-051A-CB09F082B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00000" y="2136137"/>
                <a:ext cx="304762" cy="304762"/>
              </a:xfrm>
              <a:prstGeom prst="rect">
                <a:avLst/>
              </a:prstGeom>
            </p:spPr>
          </p:pic>
        </p:grpSp>
        <p:grpSp>
          <p:nvGrpSpPr>
            <p:cNvPr id="42" name="그룹 1011">
              <a:extLst>
                <a:ext uri="{FF2B5EF4-FFF2-40B4-BE49-F238E27FC236}">
                  <a16:creationId xmlns:a16="http://schemas.microsoft.com/office/drawing/2014/main" xmlns="" id="{74D530E0-3C44-3A75-255C-FC3F79D6DA52}"/>
                </a:ext>
              </a:extLst>
            </p:cNvPr>
            <p:cNvGrpSpPr/>
            <p:nvPr/>
          </p:nvGrpSpPr>
          <p:grpSpPr>
            <a:xfrm>
              <a:off x="7717126" y="2191386"/>
              <a:ext cx="108606" cy="175217"/>
              <a:chOff x="7717126" y="2191386"/>
              <a:chExt cx="108606" cy="175217"/>
            </a:xfrm>
          </p:grpSpPr>
          <p:pic>
            <p:nvPicPr>
              <p:cNvPr id="44" name="Object 41">
                <a:extLst>
                  <a:ext uri="{FF2B5EF4-FFF2-40B4-BE49-F238E27FC236}">
                    <a16:creationId xmlns:a16="http://schemas.microsoft.com/office/drawing/2014/main" xmlns="" id="{6DF5352A-0337-0476-BAD3-A4E36C4BF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7126" y="2191386"/>
                <a:ext cx="108606" cy="175217"/>
              </a:xfrm>
              <a:prstGeom prst="rect">
                <a:avLst/>
              </a:prstGeom>
            </p:spPr>
          </p:pic>
        </p:grp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96D669C0-99A5-02D4-46D0-BF61F8491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774" y="5189347"/>
            <a:ext cx="5943600" cy="43519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9" name="Object 5">
            <a:extLst>
              <a:ext uri="{FF2B5EF4-FFF2-40B4-BE49-F238E27FC236}">
                <a16:creationId xmlns:a16="http://schemas.microsoft.com/office/drawing/2014/main" xmlns="" id="{223EAD6A-709F-D4BE-C678-0F159595ACFE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50" name="Object 6">
            <a:extLst>
              <a:ext uri="{FF2B5EF4-FFF2-40B4-BE49-F238E27FC236}">
                <a16:creationId xmlns:a16="http://schemas.microsoft.com/office/drawing/2014/main" xmlns="" id="{8C0C59D0-28D1-35A7-9ABB-B0492EB8587F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rgbClr val="2E5495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47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그룹 1001">
            <a:extLst>
              <a:ext uri="{FF2B5EF4-FFF2-40B4-BE49-F238E27FC236}">
                <a16:creationId xmlns:a16="http://schemas.microsoft.com/office/drawing/2014/main" xmlns="" id="{F4DDA178-9B34-BE33-2404-A78DF96AEDA2}"/>
              </a:ext>
            </a:extLst>
          </p:cNvPr>
          <p:cNvGrpSpPr/>
          <p:nvPr/>
        </p:nvGrpSpPr>
        <p:grpSpPr>
          <a:xfrm>
            <a:off x="-7641930" y="-1016152"/>
            <a:ext cx="33375600" cy="14534084"/>
            <a:chOff x="-7644563" y="272504"/>
            <a:chExt cx="33593888" cy="13212146"/>
          </a:xfrm>
        </p:grpSpPr>
        <p:pic>
          <p:nvPicPr>
            <p:cNvPr id="974" name="Object 2">
              <a:extLst>
                <a:ext uri="{FF2B5EF4-FFF2-40B4-BE49-F238E27FC236}">
                  <a16:creationId xmlns:a16="http://schemas.microsoft.com/office/drawing/2014/main" xmlns="" id="{FBE3C77F-BE6E-B006-915E-4644D105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4563" y="272504"/>
              <a:ext cx="33593888" cy="13212146"/>
            </a:xfrm>
            <a:prstGeom prst="rect">
              <a:avLst/>
            </a:prstGeom>
          </p:spPr>
        </p:pic>
        <p:pic>
          <p:nvPicPr>
            <p:cNvPr id="975" name="Object 3">
              <a:extLst>
                <a:ext uri="{FF2B5EF4-FFF2-40B4-BE49-F238E27FC236}">
                  <a16:creationId xmlns:a16="http://schemas.microsoft.com/office/drawing/2014/main" xmlns="" id="{A58BFC8C-F5C6-1A17-4E06-F71B0198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681" y="3575540"/>
              <a:ext cx="16796944" cy="660607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B685E48-47B9-CA71-C225-932E56BD746B}"/>
              </a:ext>
            </a:extLst>
          </p:cNvPr>
          <p:cNvGrpSpPr/>
          <p:nvPr/>
        </p:nvGrpSpPr>
        <p:grpSpPr>
          <a:xfrm>
            <a:off x="1379790" y="1293081"/>
            <a:ext cx="11273171" cy="1261884"/>
            <a:chOff x="1379790" y="1293081"/>
            <a:chExt cx="11273171" cy="1261884"/>
          </a:xfrm>
        </p:grpSpPr>
        <p:sp>
          <p:nvSpPr>
            <p:cNvPr id="6" name="Object 6"/>
            <p:cNvSpPr txBox="1"/>
            <p:nvPr/>
          </p:nvSpPr>
          <p:spPr>
            <a:xfrm>
              <a:off x="1379790" y="1293081"/>
              <a:ext cx="11273171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600" b="0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SquareRoundOTF ExtraBold" pitchFamily="34" charset="0"/>
                  <a:ea typeface="+mn-ea"/>
                  <a:cs typeface="NanumSquareRoundOTF ExtraBold" pitchFamily="34" charset="0"/>
                </a:rPr>
                <a:t>Retriever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5679309" y="1531469"/>
              <a:ext cx="238095" cy="238095"/>
              <a:chOff x="7052392" y="1531469"/>
              <a:chExt cx="238095" cy="23809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52392" y="1531469"/>
                <a:ext cx="238095" cy="238095"/>
              </a:xfrm>
              <a:prstGeom prst="rect">
                <a:avLst/>
              </a:prstGeom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E71740A-460B-FBFE-0B72-D18787BCE5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94" y="6539398"/>
            <a:ext cx="3290305" cy="3007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010">
            <a:extLst>
              <a:ext uri="{FF2B5EF4-FFF2-40B4-BE49-F238E27FC236}">
                <a16:creationId xmlns:a16="http://schemas.microsoft.com/office/drawing/2014/main" xmlns="" id="{917E0902-F9B1-E604-60B0-4F6E33871EE7}"/>
              </a:ext>
            </a:extLst>
          </p:cNvPr>
          <p:cNvGrpSpPr/>
          <p:nvPr/>
        </p:nvGrpSpPr>
        <p:grpSpPr>
          <a:xfrm>
            <a:off x="16505491" y="9541297"/>
            <a:ext cx="1514444" cy="496280"/>
            <a:chOff x="16505490" y="9541295"/>
            <a:chExt cx="1514443" cy="496280"/>
          </a:xfrm>
        </p:grpSpPr>
        <p:pic>
          <p:nvPicPr>
            <p:cNvPr id="17" name="Object 42">
              <a:extLst>
                <a:ext uri="{FF2B5EF4-FFF2-40B4-BE49-F238E27FC236}">
                  <a16:creationId xmlns:a16="http://schemas.microsoft.com/office/drawing/2014/main" xmlns="" id="{37844027-4940-50D4-35D3-196459C17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EC862D11-172B-A30A-0A6D-CA5837B54476}"/>
              </a:ext>
            </a:extLst>
          </p:cNvPr>
          <p:cNvCxnSpPr>
            <a:cxnSpLocks/>
          </p:cNvCxnSpPr>
          <p:nvPr/>
        </p:nvCxnSpPr>
        <p:spPr>
          <a:xfrm>
            <a:off x="4571391" y="4217395"/>
            <a:ext cx="1383503" cy="437859"/>
          </a:xfrm>
          <a:prstGeom prst="straightConnector1">
            <a:avLst/>
          </a:prstGeom>
          <a:ln w="47625">
            <a:solidFill>
              <a:schemeClr val="tx1"/>
            </a:solidFill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E1CFD453-8E22-42D0-C1EF-17F6D7C7BD63}"/>
              </a:ext>
            </a:extLst>
          </p:cNvPr>
          <p:cNvCxnSpPr>
            <a:cxnSpLocks/>
          </p:cNvCxnSpPr>
          <p:nvPr/>
        </p:nvCxnSpPr>
        <p:spPr>
          <a:xfrm flipV="1">
            <a:off x="4604422" y="5402245"/>
            <a:ext cx="1374879" cy="345625"/>
          </a:xfrm>
          <a:prstGeom prst="straightConnector1">
            <a:avLst/>
          </a:prstGeom>
          <a:ln w="47625">
            <a:solidFill>
              <a:schemeClr val="tx1"/>
            </a:solidFill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E9D0F58F-4B9D-A6B5-F253-012C4C2C55E2}"/>
              </a:ext>
            </a:extLst>
          </p:cNvPr>
          <p:cNvGrpSpPr/>
          <p:nvPr/>
        </p:nvGrpSpPr>
        <p:grpSpPr>
          <a:xfrm>
            <a:off x="10419044" y="4703763"/>
            <a:ext cx="2150292" cy="1044107"/>
            <a:chOff x="8298524" y="4229100"/>
            <a:chExt cx="2150292" cy="104410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56C93ADB-CAA2-A702-65AA-22B7A3B7545F}"/>
                </a:ext>
              </a:extLst>
            </p:cNvPr>
            <p:cNvSpPr/>
            <p:nvPr/>
          </p:nvSpPr>
          <p:spPr>
            <a:xfrm>
              <a:off x="8298524" y="4229100"/>
              <a:ext cx="2150292" cy="104410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99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806F51DF-6D49-1506-697E-B171F09CEA1C}"/>
                </a:ext>
              </a:extLst>
            </p:cNvPr>
            <p:cNvSpPr txBox="1"/>
            <p:nvPr/>
          </p:nvSpPr>
          <p:spPr>
            <a:xfrm>
              <a:off x="8334019" y="4323337"/>
              <a:ext cx="2054852" cy="83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1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Vector store-backend Retriever (Bi Encoder)</a:t>
              </a:r>
              <a:endParaRPr kumimoji="1" lang="ko-KR" altLang="en-US" sz="1601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xmlns="" id="{8A384909-91C3-8F10-59C3-9975BE0A4D5A}"/>
              </a:ext>
            </a:extLst>
          </p:cNvPr>
          <p:cNvGrpSpPr/>
          <p:nvPr/>
        </p:nvGrpSpPr>
        <p:grpSpPr>
          <a:xfrm>
            <a:off x="5685882" y="4524403"/>
            <a:ext cx="2054852" cy="1378575"/>
            <a:chOff x="5595781" y="3714833"/>
            <a:chExt cx="2054852" cy="137857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F3C04985-4A39-6CB1-C87B-0B9A042F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340" y="3714833"/>
              <a:ext cx="983735" cy="98373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9B8C1778-BD5F-D24D-AAAD-87D29B22C2DE}"/>
                </a:ext>
              </a:extLst>
            </p:cNvPr>
            <p:cNvSpPr txBox="1"/>
            <p:nvPr/>
          </p:nvSpPr>
          <p:spPr>
            <a:xfrm>
              <a:off x="5595781" y="4724076"/>
              <a:ext cx="2054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anumSquareRoundOTF Bold" panose="020B0600000101010101" charset="-127"/>
                  <a:ea typeface="NanumSquareRoundOTF Bold" panose="020B0600000101010101" charset="-127"/>
                </a:rPr>
                <a:t>GPT 4.0</a:t>
              </a:r>
              <a:endParaRPr kumimoji="1" lang="ko-KR" altLang="en-US" b="1" dirty="0">
                <a:latin typeface="NanumSquareRoundOTF Bold" panose="020B0600000101010101" charset="-127"/>
                <a:ea typeface="NanumSquareRoundOTF Bold" panose="020B0600000101010101" charset="-127"/>
              </a:endParaRPr>
            </a:p>
          </p:txBody>
        </p:sp>
      </p:grpSp>
      <p:grpSp>
        <p:nvGrpSpPr>
          <p:cNvPr id="979" name="그룹 978">
            <a:extLst>
              <a:ext uri="{FF2B5EF4-FFF2-40B4-BE49-F238E27FC236}">
                <a16:creationId xmlns:a16="http://schemas.microsoft.com/office/drawing/2014/main" xmlns="" id="{40BF1B15-8170-4AEE-AB86-110B29A3BB7D}"/>
              </a:ext>
            </a:extLst>
          </p:cNvPr>
          <p:cNvGrpSpPr/>
          <p:nvPr/>
        </p:nvGrpSpPr>
        <p:grpSpPr>
          <a:xfrm>
            <a:off x="5716978" y="6693568"/>
            <a:ext cx="2054852" cy="1657098"/>
            <a:chOff x="5544130" y="5579889"/>
            <a:chExt cx="2054852" cy="1657098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C1DEC621-6432-DFAA-67BF-BEF6884D1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8933" y="5579889"/>
              <a:ext cx="1025246" cy="115629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A31AD90F-0DCF-9C1F-1941-EF2C703FEDD1}"/>
                </a:ext>
              </a:extLst>
            </p:cNvPr>
            <p:cNvSpPr txBox="1"/>
            <p:nvPr/>
          </p:nvSpPr>
          <p:spPr>
            <a:xfrm>
              <a:off x="5544130" y="6867655"/>
              <a:ext cx="2054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anumSquareRoundOTF Bold" panose="020B0600000101010101" charset="-127"/>
                  <a:ea typeface="NanumSquareRoundOTF Bold" panose="020B0600000101010101" charset="-127"/>
                </a:rPr>
                <a:t>Pinecone DB</a:t>
              </a:r>
              <a:endParaRPr kumimoji="1" lang="ko-KR" altLang="en-US" b="1" dirty="0">
                <a:latin typeface="NanumSquareRoundOTF Bold" panose="020B0600000101010101" charset="-127"/>
                <a:ea typeface="NanumSquareRoundOTF Bold" panose="020B0600000101010101" charset="-127"/>
              </a:endParaRPr>
            </a:p>
          </p:txBody>
        </p:sp>
      </p:grpSp>
      <p:grpSp>
        <p:nvGrpSpPr>
          <p:cNvPr id="982" name="그룹 981">
            <a:extLst>
              <a:ext uri="{FF2B5EF4-FFF2-40B4-BE49-F238E27FC236}">
                <a16:creationId xmlns:a16="http://schemas.microsoft.com/office/drawing/2014/main" xmlns="" id="{10D32928-74C1-2B53-59D8-7C847FE233D4}"/>
              </a:ext>
            </a:extLst>
          </p:cNvPr>
          <p:cNvGrpSpPr/>
          <p:nvPr/>
        </p:nvGrpSpPr>
        <p:grpSpPr>
          <a:xfrm>
            <a:off x="7513640" y="4708575"/>
            <a:ext cx="2469991" cy="487545"/>
            <a:chOff x="7280776" y="3784221"/>
            <a:chExt cx="1752600" cy="457146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8F0E8D74-C5CE-4C16-0575-32DC574F389D}"/>
                </a:ext>
              </a:extLst>
            </p:cNvPr>
            <p:cNvCxnSpPr>
              <a:cxnSpLocks/>
            </p:cNvCxnSpPr>
            <p:nvPr/>
          </p:nvCxnSpPr>
          <p:spPr>
            <a:xfrm>
              <a:off x="7377232" y="4241367"/>
              <a:ext cx="1573508" cy="0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w="med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465CBBA-E2E9-0E25-896B-532CD4E01363}"/>
                </a:ext>
              </a:extLst>
            </p:cNvPr>
            <p:cNvSpPr txBox="1"/>
            <p:nvPr/>
          </p:nvSpPr>
          <p:spPr>
            <a:xfrm>
              <a:off x="7280776" y="3784221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NanumSquareRoundOTF Bold" panose="020B0600000101010101" charset="-127"/>
                  <a:ea typeface="NanumSquareRoundOTF Bold" panose="020B0600000101010101" charset="-127"/>
                </a:rPr>
                <a:t>질문 쿼리</a:t>
              </a:r>
            </a:p>
          </p:txBody>
        </p:sp>
      </p:grpSp>
      <p:grpSp>
        <p:nvGrpSpPr>
          <p:cNvPr id="981" name="그룹 980">
            <a:extLst>
              <a:ext uri="{FF2B5EF4-FFF2-40B4-BE49-F238E27FC236}">
                <a16:creationId xmlns:a16="http://schemas.microsoft.com/office/drawing/2014/main" xmlns="" id="{085DACF1-1F99-E047-28E2-641673F00633}"/>
              </a:ext>
            </a:extLst>
          </p:cNvPr>
          <p:cNvGrpSpPr/>
          <p:nvPr/>
        </p:nvGrpSpPr>
        <p:grpSpPr>
          <a:xfrm>
            <a:off x="7636423" y="5840689"/>
            <a:ext cx="2392794" cy="1327196"/>
            <a:chOff x="7914636" y="4857548"/>
            <a:chExt cx="1614687" cy="1358438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CD919743-F892-F521-0DC7-C137D8A10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4636" y="4857548"/>
              <a:ext cx="1614687" cy="1358438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w="med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5A51B45-0611-70EA-2E05-7E00E0676F4F}"/>
                </a:ext>
              </a:extLst>
            </p:cNvPr>
            <p:cNvSpPr txBox="1"/>
            <p:nvPr/>
          </p:nvSpPr>
          <p:spPr>
            <a:xfrm>
              <a:off x="7914643" y="5135788"/>
              <a:ext cx="1260061" cy="383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NanumSquareRoundOTF Bold" panose="020B0600000101010101" charset="-127"/>
                  <a:ea typeface="NanumSquareRoundOTF Bold" panose="020B0600000101010101" charset="-127"/>
                </a:rPr>
                <a:t>문서</a:t>
              </a: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1BB38080-A9C1-4A55-8E5E-DC4353A27430}"/>
              </a:ext>
            </a:extLst>
          </p:cNvPr>
          <p:cNvCxnSpPr>
            <a:cxnSpLocks/>
          </p:cNvCxnSpPr>
          <p:nvPr/>
        </p:nvCxnSpPr>
        <p:spPr>
          <a:xfrm>
            <a:off x="12877800" y="5073989"/>
            <a:ext cx="990600" cy="0"/>
          </a:xfrm>
          <a:prstGeom prst="straightConnector1">
            <a:avLst/>
          </a:prstGeom>
          <a:ln w="47625">
            <a:solidFill>
              <a:schemeClr val="tx1"/>
            </a:solidFill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E0914B8A-3706-4031-00F3-F3626EA2F03D}"/>
              </a:ext>
            </a:extLst>
          </p:cNvPr>
          <p:cNvGrpSpPr/>
          <p:nvPr/>
        </p:nvGrpSpPr>
        <p:grpSpPr>
          <a:xfrm>
            <a:off x="14128279" y="4680480"/>
            <a:ext cx="2150292" cy="1044107"/>
            <a:chOff x="11870508" y="4305300"/>
            <a:chExt cx="2150292" cy="104410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90C7866A-0087-FE29-D254-423C174AA22F}"/>
                </a:ext>
              </a:extLst>
            </p:cNvPr>
            <p:cNvSpPr/>
            <p:nvPr/>
          </p:nvSpPr>
          <p:spPr>
            <a:xfrm>
              <a:off x="11870508" y="4305300"/>
              <a:ext cx="2150292" cy="104410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99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E80F21F0-FBA3-673B-17EF-679470A23C93}"/>
                </a:ext>
              </a:extLst>
            </p:cNvPr>
            <p:cNvSpPr txBox="1"/>
            <p:nvPr/>
          </p:nvSpPr>
          <p:spPr>
            <a:xfrm>
              <a:off x="11889749" y="4497170"/>
              <a:ext cx="2054852" cy="64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Cross Encoder </a:t>
              </a:r>
              <a:r>
                <a:rPr kumimoji="1" lang="en-US" altLang="ko-KR" b="1" dirty="0" err="1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Reranker</a:t>
              </a:r>
              <a:endPara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2DBE008-9B9E-0907-F88C-5EEE137A1091}"/>
              </a:ext>
            </a:extLst>
          </p:cNvPr>
          <p:cNvSpPr txBox="1"/>
          <p:nvPr/>
        </p:nvSpPr>
        <p:spPr>
          <a:xfrm>
            <a:off x="9882463" y="4000500"/>
            <a:ext cx="319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쿼리 벡터와의  코사인 유사도가 높은 </a:t>
            </a:r>
            <a:r>
              <a:rPr kumimoji="1" lang="en-US" altLang="ko-KR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30</a:t>
            </a:r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개의 문서를 가져옴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64D5E9B-2478-87F7-323F-F7F8800A2178}"/>
              </a:ext>
            </a:extLst>
          </p:cNvPr>
          <p:cNvSpPr txBox="1"/>
          <p:nvPr/>
        </p:nvSpPr>
        <p:spPr>
          <a:xfrm>
            <a:off x="13357252" y="3617633"/>
            <a:ext cx="3635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Cross-encoder</a:t>
            </a:r>
            <a:r>
              <a:rPr kumimoji="1" lang="ko-KR" altLang="en-US" sz="1600" b="1" dirty="0" err="1">
                <a:latin typeface="NanumSquareRoundOTF Bold" panose="020B0600000101010101" charset="-127"/>
                <a:ea typeface="NanumSquareRoundOTF Bold" panose="020B0600000101010101" charset="-127"/>
              </a:rPr>
              <a:t>를</a:t>
            </a:r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 통해 순위 재조정하여</a:t>
            </a:r>
            <a:r>
              <a:rPr kumimoji="1" lang="en-US" altLang="ko-KR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,</a:t>
            </a:r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 </a:t>
            </a:r>
            <a:endParaRPr kumimoji="1" lang="en-US" altLang="ko-KR" sz="1600" b="1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algn="ctr"/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상위 </a:t>
            </a:r>
            <a:r>
              <a:rPr kumimoji="1" lang="en-US" altLang="ko-KR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15</a:t>
            </a:r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개의 후보 문서들을 반환</a:t>
            </a:r>
            <a:endParaRPr kumimoji="1" lang="en-US" altLang="ko-KR" sz="1600" b="1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algn="ctr"/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모델</a:t>
            </a:r>
            <a:r>
              <a:rPr kumimoji="1" lang="en-US" altLang="ko-KR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:</a:t>
            </a:r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 </a:t>
            </a:r>
            <a:r>
              <a:rPr kumimoji="1" lang="en" altLang="ko-KR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bge-reranker-v2-m3</a:t>
            </a:r>
            <a:endParaRPr kumimoji="1" lang="ko-KR" altLang="en-US" sz="1600" b="1" dirty="0"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2EC5FA56-8965-85BE-EA3F-FE51FF4694C6}"/>
              </a:ext>
            </a:extLst>
          </p:cNvPr>
          <p:cNvCxnSpPr>
            <a:cxnSpLocks/>
          </p:cNvCxnSpPr>
          <p:nvPr/>
        </p:nvCxnSpPr>
        <p:spPr>
          <a:xfrm>
            <a:off x="15231648" y="5834283"/>
            <a:ext cx="16423" cy="833217"/>
          </a:xfrm>
          <a:prstGeom prst="straightConnector1">
            <a:avLst/>
          </a:prstGeom>
          <a:ln w="47625">
            <a:solidFill>
              <a:schemeClr val="tx1"/>
            </a:solidFill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A5D8BFCE-AA42-7938-D59D-E7B030E5EF29}"/>
              </a:ext>
            </a:extLst>
          </p:cNvPr>
          <p:cNvGrpSpPr/>
          <p:nvPr/>
        </p:nvGrpSpPr>
        <p:grpSpPr>
          <a:xfrm>
            <a:off x="14156506" y="6743700"/>
            <a:ext cx="2150294" cy="900000"/>
            <a:chOff x="11870508" y="4305300"/>
            <a:chExt cx="2150293" cy="104410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D25742A9-2DB8-2F1F-513C-DA4849CC63B6}"/>
                </a:ext>
              </a:extLst>
            </p:cNvPr>
            <p:cNvSpPr/>
            <p:nvPr/>
          </p:nvSpPr>
          <p:spPr>
            <a:xfrm>
              <a:off x="11870508" y="4305300"/>
              <a:ext cx="2150292" cy="1044106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99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ADBE3324-BACD-FA19-55A1-FE7053C5ACDE}"/>
                </a:ext>
              </a:extLst>
            </p:cNvPr>
            <p:cNvSpPr txBox="1"/>
            <p:nvPr/>
          </p:nvSpPr>
          <p:spPr>
            <a:xfrm>
              <a:off x="11965948" y="4632283"/>
              <a:ext cx="2054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Reordering</a:t>
              </a:r>
              <a:endParaRPr kumimoji="1" lang="ko-KR" altLang="en-US" b="1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6A55151-B439-D6F5-E211-EC8EBA0F4872}"/>
              </a:ext>
            </a:extLst>
          </p:cNvPr>
          <p:cNvSpPr txBox="1"/>
          <p:nvPr/>
        </p:nvSpPr>
        <p:spPr>
          <a:xfrm>
            <a:off x="12954001" y="7825580"/>
            <a:ext cx="4419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왼쪽 그림과 같이</a:t>
            </a:r>
            <a:r>
              <a:rPr kumimoji="1" lang="en-US" altLang="ko-KR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,</a:t>
            </a:r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 </a:t>
            </a:r>
            <a:endParaRPr kumimoji="1" lang="en-US" altLang="ko-KR" sz="1600" b="1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algn="ctr"/>
            <a:r>
              <a:rPr kumimoji="1" lang="en-US" altLang="ko-KR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LLM</a:t>
            </a:r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은 중간에 위치한 문서를 </a:t>
            </a:r>
            <a:endParaRPr kumimoji="1" lang="en-US" altLang="ko-KR" sz="1600" b="1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algn="ctr"/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무시하는 경향이 있음</a:t>
            </a:r>
            <a:r>
              <a:rPr kumimoji="1" lang="en-US" altLang="ko-KR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.</a:t>
            </a:r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 </a:t>
            </a:r>
            <a:endParaRPr kumimoji="1" lang="en-US" altLang="ko-KR" sz="1600" b="1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algn="ctr"/>
            <a:r>
              <a:rPr kumimoji="1" lang="ko-KR" altLang="en-US" sz="1600" b="1" dirty="0">
                <a:latin typeface="NanumSquareRoundOTF Bold" panose="020B0600000101010101" charset="-127"/>
                <a:ea typeface="NanumSquareRoundOTF Bold" panose="020B0600000101010101" charset="-127"/>
              </a:rPr>
              <a:t>→ 순위가 낮은 문서들을 중간에 오도록 문서의 순서를 재배열</a:t>
            </a:r>
          </a:p>
        </p:txBody>
      </p:sp>
      <p:sp>
        <p:nvSpPr>
          <p:cNvPr id="971" name="사각형: 둥근 모서리 970">
            <a:extLst>
              <a:ext uri="{FF2B5EF4-FFF2-40B4-BE49-F238E27FC236}">
                <a16:creationId xmlns:a16="http://schemas.microsoft.com/office/drawing/2014/main" xmlns="" id="{49F31725-C737-04BE-3EB4-D6C14AB7B134}"/>
              </a:ext>
            </a:extLst>
          </p:cNvPr>
          <p:cNvSpPr/>
          <p:nvPr/>
        </p:nvSpPr>
        <p:spPr>
          <a:xfrm>
            <a:off x="1066800" y="5187716"/>
            <a:ext cx="3335836" cy="1175267"/>
          </a:xfrm>
          <a:prstGeom prst="roundRect">
            <a:avLst/>
          </a:prstGeom>
          <a:solidFill>
            <a:srgbClr val="DAE4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이전 대화내용</a:t>
            </a:r>
          </a:p>
        </p:txBody>
      </p:sp>
      <p:sp>
        <p:nvSpPr>
          <p:cNvPr id="972" name="사각형: 둥근 모서리 971">
            <a:extLst>
              <a:ext uri="{FF2B5EF4-FFF2-40B4-BE49-F238E27FC236}">
                <a16:creationId xmlns:a16="http://schemas.microsoft.com/office/drawing/2014/main" xmlns="" id="{040BEDCA-C809-508B-E13B-B740F853737C}"/>
              </a:ext>
            </a:extLst>
          </p:cNvPr>
          <p:cNvSpPr/>
          <p:nvPr/>
        </p:nvSpPr>
        <p:spPr>
          <a:xfrm>
            <a:off x="1080134" y="3617633"/>
            <a:ext cx="3335836" cy="1175267"/>
          </a:xfrm>
          <a:prstGeom prst="roundRect">
            <a:avLst/>
          </a:prstGeom>
          <a:solidFill>
            <a:srgbClr val="DAE4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kern="0" spc="-100" dirty="0">
                <a:solidFill>
                  <a:schemeClr val="tx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질문 입력</a:t>
            </a:r>
            <a:endParaRPr lang="en-US" altLang="ko-KR" sz="1800" b="1" kern="0" spc="-100" dirty="0">
              <a:solidFill>
                <a:schemeClr val="tx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r>
              <a:rPr lang="en-US" altLang="ko-KR" sz="1800" b="1" kern="0" spc="-100" dirty="0">
                <a:solidFill>
                  <a:schemeClr val="tx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Ex. </a:t>
            </a:r>
            <a:r>
              <a:rPr lang="ko-KR" altLang="en-US" sz="1800" b="1" kern="0" spc="-100" dirty="0" err="1">
                <a:solidFill>
                  <a:schemeClr val="tx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넷플릭스</a:t>
            </a:r>
            <a:r>
              <a:rPr lang="ko-KR" altLang="en-US" sz="1800" b="1" kern="0" spc="-100" dirty="0">
                <a:solidFill>
                  <a:schemeClr val="tx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 할인되는 카드 알려줘</a:t>
            </a:r>
            <a:endParaRPr lang="en-US" altLang="ko-KR" sz="1800" b="1" kern="0" spc="-100" dirty="0">
              <a:solidFill>
                <a:schemeClr val="tx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978" name="말풍선: 모서리가 둥근 사각형 977">
            <a:extLst>
              <a:ext uri="{FF2B5EF4-FFF2-40B4-BE49-F238E27FC236}">
                <a16:creationId xmlns:a16="http://schemas.microsoft.com/office/drawing/2014/main" xmlns="" id="{66C8AD53-5DB3-635C-4B69-ED4F02AF48C7}"/>
              </a:ext>
            </a:extLst>
          </p:cNvPr>
          <p:cNvSpPr/>
          <p:nvPr/>
        </p:nvSpPr>
        <p:spPr>
          <a:xfrm>
            <a:off x="6704561" y="2865313"/>
            <a:ext cx="3160004" cy="1327195"/>
          </a:xfrm>
          <a:prstGeom prst="wedgeRoundRectCallout">
            <a:avLst>
              <a:gd name="adj1" fmla="val 16809"/>
              <a:gd name="adj2" fmla="val 82588"/>
              <a:gd name="adj3" fmla="val 16667"/>
            </a:avLst>
          </a:prstGeom>
          <a:solidFill>
            <a:srgbClr val="DAE4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이전 대화 내용과 새로 입력된 질문 쿼리를 바탕으로</a:t>
            </a:r>
            <a:endParaRPr kumimoji="1" lang="en-US" altLang="ko-KR" b="1" dirty="0">
              <a:solidFill>
                <a:schemeClr val="tx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새로운 질문을 만들어줘</a:t>
            </a:r>
            <a:endParaRPr kumimoji="1" lang="en-US" altLang="ko-KR" b="1" dirty="0">
              <a:solidFill>
                <a:schemeClr val="tx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1000" name="Object 5">
            <a:extLst>
              <a:ext uri="{FF2B5EF4-FFF2-40B4-BE49-F238E27FC236}">
                <a16:creationId xmlns:a16="http://schemas.microsoft.com/office/drawing/2014/main" xmlns="" id="{A98F1706-6FE7-BB74-F0F8-A9208D5F9B66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rgbClr val="F8F8F8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1009" name="Object 6">
            <a:extLst>
              <a:ext uri="{FF2B5EF4-FFF2-40B4-BE49-F238E27FC236}">
                <a16:creationId xmlns:a16="http://schemas.microsoft.com/office/drawing/2014/main" xmlns="" id="{ED56F5B0-795C-F21A-FB12-A6E60BE6220F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rgbClr val="F8F8F8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62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B685E48-47B9-CA71-C225-932E56BD746B}"/>
              </a:ext>
            </a:extLst>
          </p:cNvPr>
          <p:cNvGrpSpPr/>
          <p:nvPr/>
        </p:nvGrpSpPr>
        <p:grpSpPr>
          <a:xfrm>
            <a:off x="1379790" y="1293081"/>
            <a:ext cx="11273171" cy="1261884"/>
            <a:chOff x="1379790" y="1293081"/>
            <a:chExt cx="11273171" cy="1261884"/>
          </a:xfrm>
        </p:grpSpPr>
        <p:sp>
          <p:nvSpPr>
            <p:cNvPr id="6" name="Object 6"/>
            <p:cNvSpPr txBox="1"/>
            <p:nvPr/>
          </p:nvSpPr>
          <p:spPr>
            <a:xfrm>
              <a:off x="1379790" y="1293081"/>
              <a:ext cx="11273171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600" b="0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SquareRoundOTF ExtraBold" pitchFamily="34" charset="0"/>
                  <a:cs typeface="+mn-cs"/>
                </a:rPr>
                <a:t>Chain</a:t>
              </a:r>
              <a:endPara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4038600" y="1531469"/>
              <a:ext cx="238095" cy="238095"/>
              <a:chOff x="5411683" y="1531469"/>
              <a:chExt cx="238095" cy="23809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11683" y="1531469"/>
                <a:ext cx="238095" cy="238095"/>
              </a:xfrm>
              <a:prstGeom prst="rect">
                <a:avLst/>
              </a:prstGeom>
            </p:spPr>
          </p:pic>
        </p:grpSp>
      </p:grpSp>
      <p:grpSp>
        <p:nvGrpSpPr>
          <p:cNvPr id="14" name="그룹 1010">
            <a:extLst>
              <a:ext uri="{FF2B5EF4-FFF2-40B4-BE49-F238E27FC236}">
                <a16:creationId xmlns:a16="http://schemas.microsoft.com/office/drawing/2014/main" xmlns="" id="{917E0902-F9B1-E604-60B0-4F6E33871EE7}"/>
              </a:ext>
            </a:extLst>
          </p:cNvPr>
          <p:cNvGrpSpPr/>
          <p:nvPr/>
        </p:nvGrpSpPr>
        <p:grpSpPr>
          <a:xfrm>
            <a:off x="16505491" y="9541297"/>
            <a:ext cx="1514444" cy="496280"/>
            <a:chOff x="16505490" y="9541295"/>
            <a:chExt cx="1514443" cy="496280"/>
          </a:xfrm>
        </p:grpSpPr>
        <p:pic>
          <p:nvPicPr>
            <p:cNvPr id="17" name="Object 42">
              <a:extLst>
                <a:ext uri="{FF2B5EF4-FFF2-40B4-BE49-F238E27FC236}">
                  <a16:creationId xmlns:a16="http://schemas.microsoft.com/office/drawing/2014/main" xmlns="" id="{37844027-4940-50D4-35D3-196459C17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962" name="모서리가 둥근 직사각형 59">
            <a:extLst>
              <a:ext uri="{FF2B5EF4-FFF2-40B4-BE49-F238E27FC236}">
                <a16:creationId xmlns:a16="http://schemas.microsoft.com/office/drawing/2014/main" xmlns="" id="{72AE9831-2773-8324-0323-111004508A95}"/>
              </a:ext>
            </a:extLst>
          </p:cNvPr>
          <p:cNvSpPr/>
          <p:nvPr/>
        </p:nvSpPr>
        <p:spPr>
          <a:xfrm>
            <a:off x="13868400" y="3115111"/>
            <a:ext cx="3240000" cy="144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RunnableWith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MessageHistory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</p:txBody>
      </p:sp>
      <p:sp>
        <p:nvSpPr>
          <p:cNvPr id="963" name="모서리가 둥근 직사각형 1">
            <a:extLst>
              <a:ext uri="{FF2B5EF4-FFF2-40B4-BE49-F238E27FC236}">
                <a16:creationId xmlns:a16="http://schemas.microsoft.com/office/drawing/2014/main" xmlns="" id="{ADA4DE78-10AD-B95D-4B7F-0C18FF1C176C}"/>
              </a:ext>
            </a:extLst>
          </p:cNvPr>
          <p:cNvSpPr/>
          <p:nvPr/>
        </p:nvSpPr>
        <p:spPr>
          <a:xfrm>
            <a:off x="1379790" y="3108715"/>
            <a:ext cx="3240000" cy="144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Create_history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_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aware_retriever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</p:txBody>
      </p:sp>
      <p:sp>
        <p:nvSpPr>
          <p:cNvPr id="964" name="모서리가 둥근 직사각형 55">
            <a:extLst>
              <a:ext uri="{FF2B5EF4-FFF2-40B4-BE49-F238E27FC236}">
                <a16:creationId xmlns:a16="http://schemas.microsoft.com/office/drawing/2014/main" xmlns="" id="{D4DB7ABD-D8EF-BDFA-C229-8CDBE4584826}"/>
              </a:ext>
            </a:extLst>
          </p:cNvPr>
          <p:cNvSpPr/>
          <p:nvPr/>
        </p:nvSpPr>
        <p:spPr>
          <a:xfrm>
            <a:off x="5542660" y="3115111"/>
            <a:ext cx="3240000" cy="144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Chatprompt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Template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</p:txBody>
      </p:sp>
      <p:sp>
        <p:nvSpPr>
          <p:cNvPr id="965" name="모서리가 둥근 직사각형 57">
            <a:extLst>
              <a:ext uri="{FF2B5EF4-FFF2-40B4-BE49-F238E27FC236}">
                <a16:creationId xmlns:a16="http://schemas.microsoft.com/office/drawing/2014/main" xmlns="" id="{C4A2761B-2E92-9CDF-4039-387D3423643D}"/>
              </a:ext>
            </a:extLst>
          </p:cNvPr>
          <p:cNvSpPr/>
          <p:nvPr/>
        </p:nvSpPr>
        <p:spPr>
          <a:xfrm>
            <a:off x="9705530" y="3115111"/>
            <a:ext cx="3240000" cy="144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Create_retriever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_chain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</p:txBody>
      </p:sp>
      <p:cxnSp>
        <p:nvCxnSpPr>
          <p:cNvPr id="966" name="직선 화살표 연결선 965">
            <a:extLst>
              <a:ext uri="{FF2B5EF4-FFF2-40B4-BE49-F238E27FC236}">
                <a16:creationId xmlns:a16="http://schemas.microsoft.com/office/drawing/2014/main" xmlns="" id="{F8A555E2-FE85-5434-077A-9742E85BC24E}"/>
              </a:ext>
            </a:extLst>
          </p:cNvPr>
          <p:cNvCxnSpPr>
            <a:cxnSpLocks/>
            <a:stCxn id="963" idx="3"/>
            <a:endCxn id="964" idx="1"/>
          </p:cNvCxnSpPr>
          <p:nvPr/>
        </p:nvCxnSpPr>
        <p:spPr>
          <a:xfrm>
            <a:off x="4619790" y="3828715"/>
            <a:ext cx="922870" cy="6396"/>
          </a:xfrm>
          <a:prstGeom prst="straightConnector1">
            <a:avLst/>
          </a:prstGeom>
          <a:ln w="38100"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xmlns="" id="{78A34B71-D539-21C3-C17E-176AE079B4EC}"/>
              </a:ext>
            </a:extLst>
          </p:cNvPr>
          <p:cNvCxnSpPr>
            <a:cxnSpLocks/>
            <a:stCxn id="964" idx="3"/>
            <a:endCxn id="965" idx="1"/>
          </p:cNvCxnSpPr>
          <p:nvPr/>
        </p:nvCxnSpPr>
        <p:spPr>
          <a:xfrm>
            <a:off x="8782660" y="3835111"/>
            <a:ext cx="922870" cy="0"/>
          </a:xfrm>
          <a:prstGeom prst="straightConnector1">
            <a:avLst/>
          </a:prstGeom>
          <a:ln w="38100"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직선 화살표 연결선 967">
            <a:extLst>
              <a:ext uri="{FF2B5EF4-FFF2-40B4-BE49-F238E27FC236}">
                <a16:creationId xmlns:a16="http://schemas.microsoft.com/office/drawing/2014/main" xmlns="" id="{6489290B-5039-6196-89CD-7996117D8624}"/>
              </a:ext>
            </a:extLst>
          </p:cNvPr>
          <p:cNvCxnSpPr>
            <a:cxnSpLocks/>
            <a:stCxn id="965" idx="3"/>
            <a:endCxn id="962" idx="1"/>
          </p:cNvCxnSpPr>
          <p:nvPr/>
        </p:nvCxnSpPr>
        <p:spPr>
          <a:xfrm>
            <a:off x="12945530" y="3835111"/>
            <a:ext cx="922870" cy="0"/>
          </a:xfrm>
          <a:prstGeom prst="straightConnector1">
            <a:avLst/>
          </a:prstGeom>
          <a:ln w="38100"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0" name="모서리가 둥근 사각형 설명선 20">
            <a:extLst>
              <a:ext uri="{FF2B5EF4-FFF2-40B4-BE49-F238E27FC236}">
                <a16:creationId xmlns:a16="http://schemas.microsoft.com/office/drawing/2014/main" xmlns="" id="{5A90E686-260F-197B-8BA6-DED23C770D15}"/>
              </a:ext>
            </a:extLst>
          </p:cNvPr>
          <p:cNvSpPr/>
          <p:nvPr/>
        </p:nvSpPr>
        <p:spPr>
          <a:xfrm>
            <a:off x="13865192" y="4736477"/>
            <a:ext cx="3240000" cy="1440000"/>
          </a:xfrm>
          <a:prstGeom prst="wedgeRoundRectCallout">
            <a:avLst>
              <a:gd name="adj1" fmla="val 22433"/>
              <a:gd name="adj2" fmla="val -41201"/>
              <a:gd name="adj3" fmla="val 16667"/>
            </a:avLst>
          </a:prstGeom>
          <a:solidFill>
            <a:srgbClr val="DAE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메시지 기록을 관리</a:t>
            </a:r>
          </a:p>
        </p:txBody>
      </p:sp>
      <p:sp>
        <p:nvSpPr>
          <p:cNvPr id="976" name="모서리가 둥근 사각형 설명선 20">
            <a:extLst>
              <a:ext uri="{FF2B5EF4-FFF2-40B4-BE49-F238E27FC236}">
                <a16:creationId xmlns:a16="http://schemas.microsoft.com/office/drawing/2014/main" xmlns="" id="{22CD8587-1BE9-EBDB-BBE4-9332B0E14E37}"/>
              </a:ext>
            </a:extLst>
          </p:cNvPr>
          <p:cNvSpPr/>
          <p:nvPr/>
        </p:nvSpPr>
        <p:spPr>
          <a:xfrm>
            <a:off x="9698310" y="4736477"/>
            <a:ext cx="3240000" cy="1440000"/>
          </a:xfrm>
          <a:prstGeom prst="wedgeRoundRectCallout">
            <a:avLst>
              <a:gd name="adj1" fmla="val 23197"/>
              <a:gd name="adj2" fmla="val -44543"/>
              <a:gd name="adj3" fmla="val 16667"/>
            </a:avLst>
          </a:prstGeom>
          <a:solidFill>
            <a:srgbClr val="DAE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문서 검색과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답변 생성 과정을 결합</a:t>
            </a:r>
          </a:p>
        </p:txBody>
      </p:sp>
      <p:sp>
        <p:nvSpPr>
          <p:cNvPr id="987" name="모서리가 둥근 사각형 설명선 20">
            <a:extLst>
              <a:ext uri="{FF2B5EF4-FFF2-40B4-BE49-F238E27FC236}">
                <a16:creationId xmlns:a16="http://schemas.microsoft.com/office/drawing/2014/main" xmlns="" id="{CA28B39F-0696-5463-2070-75DAE51AA26C}"/>
              </a:ext>
            </a:extLst>
          </p:cNvPr>
          <p:cNvSpPr/>
          <p:nvPr/>
        </p:nvSpPr>
        <p:spPr>
          <a:xfrm>
            <a:off x="1375778" y="4770300"/>
            <a:ext cx="3240000" cy="1440000"/>
          </a:xfrm>
          <a:prstGeom prst="wedgeRoundRectCallout">
            <a:avLst>
              <a:gd name="adj1" fmla="val 24343"/>
              <a:gd name="adj2" fmla="val -47217"/>
              <a:gd name="adj3" fmla="val 16667"/>
            </a:avLst>
          </a:prstGeom>
          <a:solidFill>
            <a:srgbClr val="DAE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이전 대화 기록을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사용하여 질문을 재구성</a:t>
            </a:r>
          </a:p>
        </p:txBody>
      </p:sp>
      <p:sp>
        <p:nvSpPr>
          <p:cNvPr id="988" name="모서리가 둥근 사각형 설명선 20">
            <a:extLst>
              <a:ext uri="{FF2B5EF4-FFF2-40B4-BE49-F238E27FC236}">
                <a16:creationId xmlns:a16="http://schemas.microsoft.com/office/drawing/2014/main" xmlns="" id="{9D0F9D58-FAE2-72C4-02EF-93FE320EE1FF}"/>
              </a:ext>
            </a:extLst>
          </p:cNvPr>
          <p:cNvSpPr/>
          <p:nvPr/>
        </p:nvSpPr>
        <p:spPr>
          <a:xfrm>
            <a:off x="5531428" y="4770300"/>
            <a:ext cx="3240000" cy="1440000"/>
          </a:xfrm>
          <a:prstGeom prst="wedgeRoundRectCallout">
            <a:avLst>
              <a:gd name="adj1" fmla="val 22433"/>
              <a:gd name="adj2" fmla="val -50559"/>
              <a:gd name="adj3" fmla="val 16667"/>
            </a:avLst>
          </a:prstGeom>
          <a:solidFill>
            <a:srgbClr val="DAE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대화 목록을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프롬프트로 주입</a:t>
            </a: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xmlns="" id="{C9DD15A9-93EA-E3BF-3397-4DEFD6BD6F28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rgbClr val="F8F8F8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xmlns="" id="{2CF3B4D6-3918-8470-6DC9-5F8C943CDF9B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rgbClr val="F8F8F8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694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Object 2">
            <a:extLst>
              <a:ext uri="{FF2B5EF4-FFF2-40B4-BE49-F238E27FC236}">
                <a16:creationId xmlns:a16="http://schemas.microsoft.com/office/drawing/2014/main" xmlns="" id="{FBE3C77F-BE6E-B006-915E-4644D10539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96200" y="-1028700"/>
            <a:ext cx="33375600" cy="14534084"/>
          </a:xfrm>
          <a:prstGeom prst="rect">
            <a:avLst/>
          </a:prstGeom>
        </p:spPr>
      </p:pic>
      <p:pic>
        <p:nvPicPr>
          <p:cNvPr id="33" name="Object 3">
            <a:extLst>
              <a:ext uri="{FF2B5EF4-FFF2-40B4-BE49-F238E27FC236}">
                <a16:creationId xmlns:a16="http://schemas.microsoft.com/office/drawing/2014/main" xmlns="" id="{A81C0240-0EF7-81F0-EF80-DA3724F6037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030" y="2604820"/>
            <a:ext cx="16687800" cy="72670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B685E48-47B9-CA71-C225-932E56BD746B}"/>
              </a:ext>
            </a:extLst>
          </p:cNvPr>
          <p:cNvGrpSpPr/>
          <p:nvPr/>
        </p:nvGrpSpPr>
        <p:grpSpPr>
          <a:xfrm>
            <a:off x="1379790" y="1293081"/>
            <a:ext cx="11273171" cy="1261884"/>
            <a:chOff x="1379790" y="1293081"/>
            <a:chExt cx="11273171" cy="1261884"/>
          </a:xfrm>
        </p:grpSpPr>
        <p:sp>
          <p:nvSpPr>
            <p:cNvPr id="6" name="Object 6"/>
            <p:cNvSpPr txBox="1"/>
            <p:nvPr/>
          </p:nvSpPr>
          <p:spPr>
            <a:xfrm>
              <a:off x="1379790" y="1293081"/>
              <a:ext cx="11273171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600" b="0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SquareRoundOTF ExtraBold" pitchFamily="34" charset="0"/>
                  <a:cs typeface="+mn-cs"/>
                </a:rPr>
                <a:t>Chain</a:t>
              </a:r>
              <a:endPara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4038600" y="1531469"/>
              <a:ext cx="238095" cy="238095"/>
              <a:chOff x="5411683" y="1531469"/>
              <a:chExt cx="238095" cy="23809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11683" y="1531469"/>
                <a:ext cx="238095" cy="238095"/>
              </a:xfrm>
              <a:prstGeom prst="rect">
                <a:avLst/>
              </a:prstGeom>
            </p:spPr>
          </p:pic>
        </p:grpSp>
      </p:grpSp>
      <p:grpSp>
        <p:nvGrpSpPr>
          <p:cNvPr id="14" name="그룹 1010">
            <a:extLst>
              <a:ext uri="{FF2B5EF4-FFF2-40B4-BE49-F238E27FC236}">
                <a16:creationId xmlns:a16="http://schemas.microsoft.com/office/drawing/2014/main" xmlns="" id="{917E0902-F9B1-E604-60B0-4F6E33871EE7}"/>
              </a:ext>
            </a:extLst>
          </p:cNvPr>
          <p:cNvGrpSpPr/>
          <p:nvPr/>
        </p:nvGrpSpPr>
        <p:grpSpPr>
          <a:xfrm>
            <a:off x="16505491" y="9541297"/>
            <a:ext cx="1514444" cy="496280"/>
            <a:chOff x="16505490" y="9541295"/>
            <a:chExt cx="1514443" cy="496280"/>
          </a:xfrm>
        </p:grpSpPr>
        <p:pic>
          <p:nvPicPr>
            <p:cNvPr id="17" name="Object 42">
              <a:extLst>
                <a:ext uri="{FF2B5EF4-FFF2-40B4-BE49-F238E27FC236}">
                  <a16:creationId xmlns:a16="http://schemas.microsoft.com/office/drawing/2014/main" xmlns="" id="{37844027-4940-50D4-35D3-196459C17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962" name="모서리가 둥근 직사각형 59">
            <a:extLst>
              <a:ext uri="{FF2B5EF4-FFF2-40B4-BE49-F238E27FC236}">
                <a16:creationId xmlns:a16="http://schemas.microsoft.com/office/drawing/2014/main" xmlns="" id="{72AE9831-2773-8324-0323-111004508A95}"/>
              </a:ext>
            </a:extLst>
          </p:cNvPr>
          <p:cNvSpPr/>
          <p:nvPr/>
        </p:nvSpPr>
        <p:spPr>
          <a:xfrm>
            <a:off x="13868400" y="3092496"/>
            <a:ext cx="3240000" cy="144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RunnableWith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MessageHistory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</p:txBody>
      </p:sp>
      <p:sp>
        <p:nvSpPr>
          <p:cNvPr id="963" name="모서리가 둥근 직사각형 1">
            <a:extLst>
              <a:ext uri="{FF2B5EF4-FFF2-40B4-BE49-F238E27FC236}">
                <a16:creationId xmlns:a16="http://schemas.microsoft.com/office/drawing/2014/main" xmlns="" id="{ADA4DE78-10AD-B95D-4B7F-0C18FF1C176C}"/>
              </a:ext>
            </a:extLst>
          </p:cNvPr>
          <p:cNvSpPr/>
          <p:nvPr/>
        </p:nvSpPr>
        <p:spPr>
          <a:xfrm>
            <a:off x="1379790" y="3086100"/>
            <a:ext cx="3240000" cy="144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Create_history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_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aware_retriever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</p:txBody>
      </p:sp>
      <p:sp>
        <p:nvSpPr>
          <p:cNvPr id="964" name="모서리가 둥근 직사각형 55">
            <a:extLst>
              <a:ext uri="{FF2B5EF4-FFF2-40B4-BE49-F238E27FC236}">
                <a16:creationId xmlns:a16="http://schemas.microsoft.com/office/drawing/2014/main" xmlns="" id="{D4DB7ABD-D8EF-BDFA-C229-8CDBE4584826}"/>
              </a:ext>
            </a:extLst>
          </p:cNvPr>
          <p:cNvSpPr/>
          <p:nvPr/>
        </p:nvSpPr>
        <p:spPr>
          <a:xfrm>
            <a:off x="5542660" y="3092496"/>
            <a:ext cx="3240000" cy="144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Chatprompt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Template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</p:txBody>
      </p:sp>
      <p:sp>
        <p:nvSpPr>
          <p:cNvPr id="965" name="모서리가 둥근 직사각형 57">
            <a:extLst>
              <a:ext uri="{FF2B5EF4-FFF2-40B4-BE49-F238E27FC236}">
                <a16:creationId xmlns:a16="http://schemas.microsoft.com/office/drawing/2014/main" xmlns="" id="{C4A2761B-2E92-9CDF-4039-387D3423643D}"/>
              </a:ext>
            </a:extLst>
          </p:cNvPr>
          <p:cNvSpPr/>
          <p:nvPr/>
        </p:nvSpPr>
        <p:spPr>
          <a:xfrm>
            <a:off x="9705530" y="3092496"/>
            <a:ext cx="3240000" cy="144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Create_retriever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_chain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</p:txBody>
      </p:sp>
      <p:cxnSp>
        <p:nvCxnSpPr>
          <p:cNvPr id="966" name="직선 화살표 연결선 965">
            <a:extLst>
              <a:ext uri="{FF2B5EF4-FFF2-40B4-BE49-F238E27FC236}">
                <a16:creationId xmlns:a16="http://schemas.microsoft.com/office/drawing/2014/main" xmlns="" id="{F8A555E2-FE85-5434-077A-9742E85BC24E}"/>
              </a:ext>
            </a:extLst>
          </p:cNvPr>
          <p:cNvCxnSpPr>
            <a:cxnSpLocks/>
            <a:stCxn id="963" idx="3"/>
            <a:endCxn id="964" idx="1"/>
          </p:cNvCxnSpPr>
          <p:nvPr/>
        </p:nvCxnSpPr>
        <p:spPr>
          <a:xfrm>
            <a:off x="4619790" y="3806100"/>
            <a:ext cx="922870" cy="6396"/>
          </a:xfrm>
          <a:prstGeom prst="straightConnector1">
            <a:avLst/>
          </a:prstGeom>
          <a:ln w="38100"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xmlns="" id="{78A34B71-D539-21C3-C17E-176AE079B4EC}"/>
              </a:ext>
            </a:extLst>
          </p:cNvPr>
          <p:cNvCxnSpPr>
            <a:cxnSpLocks/>
            <a:stCxn id="964" idx="3"/>
            <a:endCxn id="965" idx="1"/>
          </p:cNvCxnSpPr>
          <p:nvPr/>
        </p:nvCxnSpPr>
        <p:spPr>
          <a:xfrm>
            <a:off x="8782660" y="3812496"/>
            <a:ext cx="922870" cy="0"/>
          </a:xfrm>
          <a:prstGeom prst="straightConnector1">
            <a:avLst/>
          </a:prstGeom>
          <a:ln w="38100"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직선 화살표 연결선 967">
            <a:extLst>
              <a:ext uri="{FF2B5EF4-FFF2-40B4-BE49-F238E27FC236}">
                <a16:creationId xmlns:a16="http://schemas.microsoft.com/office/drawing/2014/main" xmlns="" id="{6489290B-5039-6196-89CD-7996117D8624}"/>
              </a:ext>
            </a:extLst>
          </p:cNvPr>
          <p:cNvCxnSpPr>
            <a:cxnSpLocks/>
            <a:stCxn id="965" idx="3"/>
            <a:endCxn id="962" idx="1"/>
          </p:cNvCxnSpPr>
          <p:nvPr/>
        </p:nvCxnSpPr>
        <p:spPr>
          <a:xfrm>
            <a:off x="12945530" y="3812496"/>
            <a:ext cx="922870" cy="0"/>
          </a:xfrm>
          <a:prstGeom prst="straightConnector1">
            <a:avLst/>
          </a:prstGeom>
          <a:ln w="38100"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005">
            <a:extLst>
              <a:ext uri="{FF2B5EF4-FFF2-40B4-BE49-F238E27FC236}">
                <a16:creationId xmlns:a16="http://schemas.microsoft.com/office/drawing/2014/main" xmlns="" id="{DDADC68A-7E7A-B98D-AE34-B5D3F3DF145F}"/>
              </a:ext>
            </a:extLst>
          </p:cNvPr>
          <p:cNvGrpSpPr/>
          <p:nvPr/>
        </p:nvGrpSpPr>
        <p:grpSpPr>
          <a:xfrm>
            <a:off x="1215601" y="5000429"/>
            <a:ext cx="3737399" cy="4483103"/>
            <a:chOff x="7600000" y="3782985"/>
            <a:chExt cx="9304720" cy="2483682"/>
          </a:xfrm>
          <a:solidFill>
            <a:schemeClr val="bg1">
              <a:lumMod val="75000"/>
            </a:schemeClr>
          </a:solidFill>
        </p:grpSpPr>
        <p:pic>
          <p:nvPicPr>
            <p:cNvPr id="4" name="Object 19">
              <a:extLst>
                <a:ext uri="{FF2B5EF4-FFF2-40B4-BE49-F238E27FC236}">
                  <a16:creationId xmlns:a16="http://schemas.microsoft.com/office/drawing/2014/main" xmlns="" id="{FFDD02CB-B629-070D-F7E1-E88D984FA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0000" y="3782985"/>
              <a:ext cx="9304720" cy="24836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2338EA1-0DBB-3A9E-FF91-5E70BFCD299F}"/>
              </a:ext>
            </a:extLst>
          </p:cNvPr>
          <p:cNvSpPr txBox="1"/>
          <p:nvPr/>
        </p:nvSpPr>
        <p:spPr>
          <a:xfrm>
            <a:off x="1326477" y="5208806"/>
            <a:ext cx="351287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#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질문 재구성</a:t>
            </a: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**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문맥을 고려한 질문 재구성 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**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** system prompt **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Ex)  “Given a chat history </a:t>
            </a: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   and the latest user question “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 "without the chat history.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   Please answer the question </a:t>
            </a: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    with new retrieved context”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endParaRPr lang="ko-KR" altLang="en-US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grpSp>
        <p:nvGrpSpPr>
          <p:cNvPr id="27" name="그룹 1005">
            <a:extLst>
              <a:ext uri="{FF2B5EF4-FFF2-40B4-BE49-F238E27FC236}">
                <a16:creationId xmlns:a16="http://schemas.microsoft.com/office/drawing/2014/main" xmlns="" id="{7A270066-5393-7AB9-B976-3E2286C675B8}"/>
              </a:ext>
            </a:extLst>
          </p:cNvPr>
          <p:cNvGrpSpPr/>
          <p:nvPr/>
        </p:nvGrpSpPr>
        <p:grpSpPr>
          <a:xfrm>
            <a:off x="5326211" y="5000429"/>
            <a:ext cx="3737399" cy="4483103"/>
            <a:chOff x="7600000" y="3782985"/>
            <a:chExt cx="9304720" cy="2483682"/>
          </a:xfrm>
          <a:solidFill>
            <a:schemeClr val="bg1">
              <a:lumMod val="75000"/>
            </a:schemeClr>
          </a:solidFill>
        </p:grpSpPr>
        <p:pic>
          <p:nvPicPr>
            <p:cNvPr id="28" name="Object 19">
              <a:extLst>
                <a:ext uri="{FF2B5EF4-FFF2-40B4-BE49-F238E27FC236}">
                  <a16:creationId xmlns:a16="http://schemas.microsoft.com/office/drawing/2014/main" xmlns="" id="{32797B18-840E-7750-16E8-DA053860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0000" y="3782985"/>
              <a:ext cx="9304720" cy="24836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5" name="그룹 1005">
            <a:extLst>
              <a:ext uri="{FF2B5EF4-FFF2-40B4-BE49-F238E27FC236}">
                <a16:creationId xmlns:a16="http://schemas.microsoft.com/office/drawing/2014/main" xmlns="" id="{AFB710F6-9836-8D47-6D24-D48A1123AA39}"/>
              </a:ext>
            </a:extLst>
          </p:cNvPr>
          <p:cNvGrpSpPr/>
          <p:nvPr/>
        </p:nvGrpSpPr>
        <p:grpSpPr>
          <a:xfrm>
            <a:off x="9436821" y="5000429"/>
            <a:ext cx="3737399" cy="4483103"/>
            <a:chOff x="7600000" y="3782985"/>
            <a:chExt cx="9304720" cy="2483682"/>
          </a:xfrm>
          <a:solidFill>
            <a:schemeClr val="bg1">
              <a:lumMod val="75000"/>
            </a:schemeClr>
          </a:solidFill>
        </p:grpSpPr>
        <p:pic>
          <p:nvPicPr>
            <p:cNvPr id="26" name="Object 19">
              <a:extLst>
                <a:ext uri="{FF2B5EF4-FFF2-40B4-BE49-F238E27FC236}">
                  <a16:creationId xmlns:a16="http://schemas.microsoft.com/office/drawing/2014/main" xmlns="" id="{4CB2BAD4-EA29-C102-D3DA-9C4E067C4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0000" y="3782985"/>
              <a:ext cx="9304720" cy="24836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9" name="그룹 1005">
            <a:extLst>
              <a:ext uri="{FF2B5EF4-FFF2-40B4-BE49-F238E27FC236}">
                <a16:creationId xmlns:a16="http://schemas.microsoft.com/office/drawing/2014/main" xmlns="" id="{38365883-AC45-B9D5-BD49-579DEFB3321D}"/>
              </a:ext>
            </a:extLst>
          </p:cNvPr>
          <p:cNvGrpSpPr/>
          <p:nvPr/>
        </p:nvGrpSpPr>
        <p:grpSpPr>
          <a:xfrm>
            <a:off x="13547430" y="5000429"/>
            <a:ext cx="3737399" cy="4483103"/>
            <a:chOff x="7600000" y="3782985"/>
            <a:chExt cx="9304720" cy="2483682"/>
          </a:xfrm>
          <a:solidFill>
            <a:schemeClr val="bg1">
              <a:lumMod val="75000"/>
            </a:schemeClr>
          </a:solidFill>
        </p:grpSpPr>
        <p:pic>
          <p:nvPicPr>
            <p:cNvPr id="30" name="Object 19">
              <a:extLst>
                <a:ext uri="{FF2B5EF4-FFF2-40B4-BE49-F238E27FC236}">
                  <a16:creationId xmlns:a16="http://schemas.microsoft.com/office/drawing/2014/main" xmlns="" id="{BDED071D-3676-D415-99A4-02CD1C04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0000" y="3782985"/>
              <a:ext cx="9304720" cy="24836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96E38E6-A8ED-03C4-BE0B-123417611AC1}"/>
              </a:ext>
            </a:extLst>
          </p:cNvPr>
          <p:cNvSpPr txBox="1"/>
          <p:nvPr/>
        </p:nvSpPr>
        <p:spPr>
          <a:xfrm>
            <a:off x="5474526" y="5208806"/>
            <a:ext cx="33762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#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대화 목록을 프롬프트로 주입</a:t>
            </a: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**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구성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**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342900" indent="-342900">
              <a:buAutoNum type="arabicParenR"/>
            </a:pP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Role</a:t>
            </a:r>
          </a:p>
          <a:p>
            <a:pPr marL="342900" indent="-342900">
              <a:buAutoNum type="arabicParenR"/>
            </a:pP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“Human” :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사용자 입력 </a:t>
            </a:r>
            <a:r>
              <a:rPr lang="ko-KR" altLang="en-US" sz="1600" dirty="0" err="1">
                <a:latin typeface="NanumSquareRoundOTF Bold" panose="020B0600000101010101" charset="-127"/>
                <a:ea typeface="NanumSquareRoundOTF Bold" panose="020B0600000101010101" charset="-127"/>
              </a:rPr>
              <a:t>메세지</a:t>
            </a: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“AI”           : AI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의 답변 </a:t>
            </a:r>
            <a:r>
              <a:rPr lang="ko-KR" altLang="en-US" sz="1600" dirty="0" err="1">
                <a:latin typeface="NanumSquareRoundOTF Bold" panose="020B0600000101010101" charset="-127"/>
                <a:ea typeface="NanumSquareRoundOTF Bold" panose="020B0600000101010101" charset="-127"/>
              </a:rPr>
              <a:t>메세지</a:t>
            </a: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342900" indent="-342900">
              <a:buAutoNum type="arabicParenR"/>
            </a:pP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342900" indent="-342900">
              <a:buAutoNum type="arabicParenR"/>
            </a:pPr>
            <a:r>
              <a:rPr lang="en-US" altLang="ko-KR" sz="1600" dirty="0" err="1">
                <a:latin typeface="NanumSquareRoundOTF Bold" panose="020B0600000101010101" charset="-127"/>
                <a:ea typeface="NanumSquareRoundOTF Bold" panose="020B0600000101010101" charset="-127"/>
              </a:rPr>
              <a:t>MessagePlaceholder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</a:t>
            </a:r>
          </a:p>
          <a:p>
            <a:pPr marL="342900" indent="-342900">
              <a:buAutoNum type="arabicParenR"/>
            </a:pP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“</a:t>
            </a:r>
            <a:r>
              <a:rPr lang="en-US" altLang="ko-KR" sz="1600" dirty="0" err="1">
                <a:latin typeface="NanumSquareRoundOTF Bold" panose="020B0600000101010101" charset="-127"/>
                <a:ea typeface="NanumSquareRoundOTF Bold" panose="020B0600000101010101" charset="-127"/>
              </a:rPr>
              <a:t>chat_history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”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를 키로 해서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이 부분에는 메모리에 저장된</a:t>
            </a: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기존의 채팅 </a:t>
            </a:r>
            <a:r>
              <a:rPr lang="ko-KR" altLang="en-US" sz="1600" dirty="0" err="1">
                <a:latin typeface="NanumSquareRoundOTF Bold" panose="020B0600000101010101" charset="-127"/>
                <a:ea typeface="NanumSquareRoundOTF Bold" panose="020B0600000101010101" charset="-127"/>
              </a:rPr>
              <a:t>히스토리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 내용을 삽입</a:t>
            </a: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endParaRPr lang="ko-KR" altLang="en-US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9FB469-FCEE-1051-F87A-A78D3D1871AB}"/>
              </a:ext>
            </a:extLst>
          </p:cNvPr>
          <p:cNvSpPr txBox="1"/>
          <p:nvPr/>
        </p:nvSpPr>
        <p:spPr>
          <a:xfrm>
            <a:off x="9556108" y="5208806"/>
            <a:ext cx="35920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#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답변 생성 체인</a:t>
            </a: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**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검색된 문서를 바탕으로 답변 생성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**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** </a:t>
            </a:r>
            <a:r>
              <a:rPr lang="en-US" altLang="ko-KR" sz="1600" dirty="0" err="1">
                <a:latin typeface="NanumSquareRoundOTF Bold" panose="020B0600000101010101" charset="-127"/>
                <a:ea typeface="NanumSquareRoundOTF Bold" panose="020B0600000101010101" charset="-127"/>
              </a:rPr>
              <a:t>qa_system_prompt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**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Ex)  "You are an assistant helping</a:t>
            </a: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    with  question-answering</a:t>
            </a: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    tasks.”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  “Use the retrieved information </a:t>
            </a: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    to answer the questions. “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 “Please provide the answers </a:t>
            </a: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    in Korean.”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endParaRPr lang="ko-KR" altLang="en-US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5FA35B6-EA56-F1EC-EDD0-EF5A3022680A}"/>
              </a:ext>
            </a:extLst>
          </p:cNvPr>
          <p:cNvSpPr txBox="1"/>
          <p:nvPr/>
        </p:nvSpPr>
        <p:spPr>
          <a:xfrm>
            <a:off x="13658306" y="5208806"/>
            <a:ext cx="34866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#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대화 내용 기록</a:t>
            </a: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**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구성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**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342900" indent="-342900">
              <a:buAutoNum type="arabicParenR"/>
            </a:pPr>
            <a:r>
              <a:rPr lang="en-US" altLang="ko-KR" sz="1600" dirty="0" err="1">
                <a:latin typeface="NanumSquareRoundOTF Bold" panose="020B0600000101010101" charset="-127"/>
                <a:ea typeface="NanumSquareRoundOTF Bold" panose="020B0600000101010101" charset="-127"/>
              </a:rPr>
              <a:t>Input_message_key</a:t>
            </a: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342900" indent="-342900">
              <a:buAutoNum type="arabicParenR"/>
            </a:pP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 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” chain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을 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invoke()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할 때 사용자</a:t>
            </a: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쿼리 입력으로 지정하는 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key ”</a:t>
            </a:r>
          </a:p>
          <a:p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2)   </a:t>
            </a:r>
            <a:r>
              <a:rPr lang="en-US" altLang="ko-KR" sz="1600" dirty="0" err="1">
                <a:latin typeface="NanumSquareRoundOTF Bold" panose="020B0600000101010101" charset="-127"/>
                <a:ea typeface="NanumSquareRoundOTF Bold" panose="020B0600000101010101" charset="-127"/>
              </a:rPr>
              <a:t>history_message_key</a:t>
            </a: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342900" indent="-342900">
              <a:buAutoNum type="arabicParenR"/>
            </a:pPr>
            <a:endParaRPr lang="en-US" altLang="ko-KR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      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“ </a:t>
            </a:r>
            <a:r>
              <a:rPr lang="ko-KR" altLang="en-US" sz="1600" dirty="0">
                <a:latin typeface="NanumSquareRoundOTF Bold" panose="020B0600000101010101" charset="-127"/>
                <a:ea typeface="NanumSquareRoundOTF Bold" panose="020B0600000101010101" charset="-127"/>
              </a:rPr>
              <a:t>대화 기록으로 지정하는 </a:t>
            </a:r>
            <a:r>
              <a:rPr lang="en-US" altLang="ko-KR" sz="1600" dirty="0">
                <a:latin typeface="NanumSquareRoundOTF Bold" panose="020B0600000101010101" charset="-127"/>
                <a:ea typeface="NanumSquareRoundOTF Bold" panose="020B0600000101010101" charset="-127"/>
              </a:rPr>
              <a:t>key “</a:t>
            </a:r>
            <a:endParaRPr lang="ko-KR" altLang="en-US" sz="1600" dirty="0"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xmlns="" id="{2191EE6F-773D-558B-B0B0-25CBBF0632D2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rgbClr val="F8F8F8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xmlns="" id="{6D09DE4B-2E12-71B1-C6D1-D11091992186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rgbClr val="F8F8F8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95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pic>
        <p:nvPicPr>
          <p:cNvPr id="13" name="chatbot_데모_수정">
            <a:hlinkClick r:id="" action="ppaction://media"/>
            <a:extLst>
              <a:ext uri="{FF2B5EF4-FFF2-40B4-BE49-F238E27FC236}">
                <a16:creationId xmlns:a16="http://schemas.microsoft.com/office/drawing/2014/main" xmlns="" id="{93A959B7-771F-64DC-1441-EE8F447EEB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1339" y="2652081"/>
            <a:ext cx="12285321" cy="6911019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xmlns="" id="{965D7B07-8A1F-D886-BE2F-F81C4821D482}"/>
              </a:ext>
            </a:extLst>
          </p:cNvPr>
          <p:cNvSpPr txBox="1"/>
          <p:nvPr/>
        </p:nvSpPr>
        <p:spPr>
          <a:xfrm>
            <a:off x="1379790" y="1333500"/>
            <a:ext cx="11273171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600" b="1" kern="0" spc="-300" dirty="0">
                <a:solidFill>
                  <a:srgbClr val="ECECEC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프로젝트 시연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xmlns="" id="{E509AEE5-1664-A336-75B7-1F60FC3C02B3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rgbClr val="F8F8F8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xmlns="" id="{32612090-D575-6B08-BD3A-1B12D2D089D8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rgbClr val="F8F8F8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rgbClr val="F8F8F8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grpSp>
        <p:nvGrpSpPr>
          <p:cNvPr id="32" name="그룹 1001">
            <a:extLst>
              <a:ext uri="{FF2B5EF4-FFF2-40B4-BE49-F238E27FC236}">
                <a16:creationId xmlns:a16="http://schemas.microsoft.com/office/drawing/2014/main" xmlns="" id="{774CB4B5-BFEB-B3BF-C5C7-CF044C0BBED2}"/>
              </a:ext>
            </a:extLst>
          </p:cNvPr>
          <p:cNvGrpSpPr/>
          <p:nvPr/>
        </p:nvGrpSpPr>
        <p:grpSpPr>
          <a:xfrm>
            <a:off x="6778280" y="1465083"/>
            <a:ext cx="238095" cy="238095"/>
            <a:chOff x="6783311" y="2098042"/>
            <a:chExt cx="238095" cy="238095"/>
          </a:xfrm>
        </p:grpSpPr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xmlns="" id="{4273F6DB-9329-4705-A4D6-2B819DF6C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3311" y="2098042"/>
              <a:ext cx="238095" cy="2380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52381" cy="10285714"/>
            <a:chOff x="0" y="0"/>
            <a:chExt cx="61523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52381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790" y="1906257"/>
            <a:ext cx="5416029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600" b="0" i="0" u="none" strike="noStrike" kern="0" cap="none" spc="-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아쉬운점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4943505" y="2162205"/>
            <a:ext cx="238095" cy="238095"/>
            <a:chOff x="4876190" y="2136137"/>
            <a:chExt cx="238095" cy="2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190" y="2136137"/>
              <a:ext cx="238095" cy="2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3800" y="4241028"/>
            <a:ext cx="108606" cy="175217"/>
            <a:chOff x="7717126" y="2191386"/>
            <a:chExt cx="108606" cy="1752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7126" y="2191386"/>
              <a:ext cx="108606" cy="1752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1717" y="5518049"/>
            <a:ext cx="3448946" cy="2413257"/>
            <a:chOff x="1351717" y="5518049"/>
            <a:chExt cx="3448946" cy="24132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717" y="5518049"/>
              <a:ext cx="3448946" cy="2413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grpSp>
        <p:nvGrpSpPr>
          <p:cNvPr id="2" name="그룹 1005">
            <a:extLst>
              <a:ext uri="{FF2B5EF4-FFF2-40B4-BE49-F238E27FC236}">
                <a16:creationId xmlns:a16="http://schemas.microsoft.com/office/drawing/2014/main" xmlns="" id="{67713FE9-8484-2746-FEA6-A9953C974C93}"/>
              </a:ext>
            </a:extLst>
          </p:cNvPr>
          <p:cNvGrpSpPr/>
          <p:nvPr/>
        </p:nvGrpSpPr>
        <p:grpSpPr>
          <a:xfrm>
            <a:off x="7828600" y="1440620"/>
            <a:ext cx="9926000" cy="7665279"/>
            <a:chOff x="7600000" y="3782985"/>
            <a:chExt cx="9304720" cy="2483682"/>
          </a:xfrm>
        </p:grpSpPr>
        <p:pic>
          <p:nvPicPr>
            <p:cNvPr id="4" name="Object 19">
              <a:extLst>
                <a:ext uri="{FF2B5EF4-FFF2-40B4-BE49-F238E27FC236}">
                  <a16:creationId xmlns:a16="http://schemas.microsoft.com/office/drawing/2014/main" xmlns="" id="{BDC7E749-6A99-C936-16F3-478C53CCF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0000" y="3782985"/>
              <a:ext cx="9304720" cy="2483682"/>
            </a:xfrm>
            <a:prstGeom prst="rect">
              <a:avLst/>
            </a:prstGeom>
          </p:spPr>
        </p:pic>
      </p:grpSp>
      <p:sp>
        <p:nvSpPr>
          <p:cNvPr id="16" name="Object 28">
            <a:extLst>
              <a:ext uri="{FF2B5EF4-FFF2-40B4-BE49-F238E27FC236}">
                <a16:creationId xmlns:a16="http://schemas.microsoft.com/office/drawing/2014/main" xmlns="" id="{68F90EF6-DE86-D0F6-559F-4A7C33FE0EB9}"/>
              </a:ext>
            </a:extLst>
          </p:cNvPr>
          <p:cNvSpPr txBox="1"/>
          <p:nvPr/>
        </p:nvSpPr>
        <p:spPr>
          <a:xfrm>
            <a:off x="8199740" y="1870514"/>
            <a:ext cx="9097659" cy="65556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Dense retriever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파인튜닝하여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카드 관련 질문에 대한 더 알맞은 문서를 찾도록 할 수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.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→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positive sample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들을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gpt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로 생성하여 코사인 유사도를 통해 학습할 수 있는데 이러한 방법을 시도해보지 못해서 아쉬웠다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chat_history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를 모두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받아오는게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 아닌 최근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k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개의 질의응답 내용만을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retriever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에 넘겨주는 등 더 효율적으로 메모리를 구현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못한게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 아쉬웠다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정확한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카드명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 또는 혜택에서 부정확한 수치를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제시하는등의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할루시네이션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 문제가 있었기에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퓨샷프롬프팅을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 통해 이를 개선하고 싶다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특정 질문의 유형을 나누어 여러 개의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sub chain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을 구현하여 질문마다 가장 최적의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chain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을 통해 답변을 내놓은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rag chain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을 구현하면 더 양질의 답변을 내놓을 수 있을 것 같다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카드 추천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이란게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 대부분 질문 유형이 메타데이터만 잘 찾으면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괜찮은 답변을 내놓을 것이라 기대되는데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메타데이터를 효율적으로 활용하지 못하여 아쉬웠다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context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reranking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하는 과정에서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한국어라 그런지 직접 문서와 질문을 비교해보면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기존보다 상위에 관련이 없는 문서들이 놓인 경우들이 있었는데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이도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파인튜닝이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 필요한 것 같았다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xmlns="" id="{58C30CD7-5902-5DAC-2B42-AE51EAFE5A47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xmlns="" id="{42629517-8CC8-451B-1B0E-18144C0D692C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rgbClr val="2E5495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960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332229" y="3333705"/>
            <a:ext cx="11574569" cy="28471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700" b="1" kern="0" spc="-4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9293155"/>
            <a:ext cx="18285714" cy="992560"/>
            <a:chOff x="0" y="9293155"/>
            <a:chExt cx="18285714" cy="992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93155"/>
              <a:ext cx="18285714" cy="9925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355572" y="5142857"/>
            <a:ext cx="1157456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>
                <a:solidFill>
                  <a:srgbClr val="FFFFFF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RAG </a:t>
            </a:r>
            <a:r>
              <a:rPr lang="ko-KR" altLang="en-US" sz="2800">
                <a:solidFill>
                  <a:srgbClr val="FFFFFF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기반 </a:t>
            </a:r>
            <a:r>
              <a:rPr lang="ko-KR" altLang="en-US" sz="2800" dirty="0">
                <a:solidFill>
                  <a:srgbClr val="FFFFFF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카드 추천 </a:t>
            </a:r>
            <a:r>
              <a:rPr lang="ko-KR" altLang="en-US" sz="2800" dirty="0" err="1">
                <a:solidFill>
                  <a:srgbClr val="FFFFFF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챗봇</a:t>
            </a:r>
            <a:endParaRPr lang="ko-KR" altLang="en-US" sz="2800" dirty="0">
              <a:solidFill>
                <a:srgbClr val="FFFFFF"/>
              </a:solidFill>
              <a:latin typeface="NanumSquareRoundOTF Bold" panose="020B0600000101010101" charset="-127"/>
              <a:ea typeface="NanumSquareRoundOTF Bold" panose="020B0600000101010101" charset="-127"/>
              <a:cs typeface="NanumSquareRoundOTF Bold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656478" y="3683040"/>
            <a:ext cx="367910" cy="367910"/>
            <a:chOff x="12656478" y="3683040"/>
            <a:chExt cx="367910" cy="3679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6478" y="3683040"/>
              <a:ext cx="367910" cy="367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4147" y="2476142"/>
            <a:ext cx="4722053" cy="984837"/>
            <a:chOff x="6959892" y="2457816"/>
            <a:chExt cx="4365930" cy="9848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9892" y="2457816"/>
              <a:ext cx="4365930" cy="984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4" name="Object 13">
            <a:extLst>
              <a:ext uri="{FF2B5EF4-FFF2-40B4-BE49-F238E27FC236}">
                <a16:creationId xmlns:a16="http://schemas.microsoft.com/office/drawing/2014/main" xmlns="" id="{F2CBCA91-3D81-C1E3-88F0-E575D822DED4}"/>
              </a:ext>
            </a:extLst>
          </p:cNvPr>
          <p:cNvSpPr txBox="1"/>
          <p:nvPr/>
        </p:nvSpPr>
        <p:spPr>
          <a:xfrm>
            <a:off x="6355115" y="2663788"/>
            <a:ext cx="557776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2024 </a:t>
            </a:r>
            <a:r>
              <a:rPr lang="en-US" sz="2100" dirty="0" err="1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분석</a:t>
            </a:r>
            <a:r>
              <a:rPr lang="en-US" sz="2100" dirty="0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 </a:t>
            </a:r>
            <a:r>
              <a:rPr lang="ko-KR" altLang="en-US" sz="2100" dirty="0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미니 </a:t>
            </a:r>
            <a:r>
              <a:rPr lang="en-US" sz="2100" dirty="0" err="1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프로젝트</a:t>
            </a:r>
            <a:r>
              <a:rPr lang="en-US" sz="2100" dirty="0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 1 </a:t>
            </a:r>
            <a:r>
              <a:rPr lang="ko-KR" altLang="en-US" sz="2100" dirty="0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최종 </a:t>
            </a:r>
            <a:r>
              <a:rPr lang="en-US" sz="2100" dirty="0" err="1">
                <a:solidFill>
                  <a:srgbClr val="274C87"/>
                </a:solidFill>
                <a:latin typeface="NanumSquareRoundOTF Bold" panose="020B0600000101010101" charset="-127"/>
                <a:ea typeface="NanumSquareRoundOTF Bold" panose="020B0600000101010101" charset="-127"/>
                <a:cs typeface="NanumSquareRoundOTF Bold" pitchFamily="34" charset="0"/>
              </a:rPr>
              <a:t>발표</a:t>
            </a:r>
            <a:endParaRPr lang="en-US" dirty="0"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93155"/>
            <a:ext cx="18285714" cy="992560"/>
            <a:chOff x="0" y="9293155"/>
            <a:chExt cx="18285714" cy="992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93155"/>
              <a:ext cx="18285714" cy="9925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80990" y="886937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F468A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rgbClr val="1F468A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1F468A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rgbClr val="1F468A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85192" y="886937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rgbClr val="1F468A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1F468A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1F468A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rgbClr val="1F468A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rgbClr val="1F468A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1F468A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rgbClr val="1F468A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120550" y="1869697"/>
            <a:ext cx="4044613" cy="1252288"/>
            <a:chOff x="7120550" y="1869697"/>
            <a:chExt cx="4044613" cy="12522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0550" y="1869697"/>
              <a:ext cx="4044613" cy="12522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64763" y="2075924"/>
            <a:ext cx="3632334" cy="8839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b="1" kern="0" spc="-1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CONTENTS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327235" y="2185550"/>
            <a:ext cx="115458" cy="115458"/>
            <a:chOff x="10327235" y="2185550"/>
            <a:chExt cx="115458" cy="115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7235" y="2185550"/>
              <a:ext cx="115458" cy="1154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962400" y="4000500"/>
            <a:ext cx="892641" cy="731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2E5495"/>
                </a:solidFill>
                <a:latin typeface="NanumSquareRoundOTF ExtraBold" pitchFamily="34" charset="0"/>
                <a:cs typeface="NanumSquareRoundOTF ExtraBold" pitchFamily="34" charset="0"/>
              </a:rPr>
              <a:t>01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4570644" y="4015332"/>
            <a:ext cx="501969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>
                <a:solidFill>
                  <a:srgbClr val="000000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 배경 및 개요 </a:t>
            </a:r>
            <a:endParaRPr lang="en-US" dirty="0"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29610" y="4000500"/>
            <a:ext cx="892627" cy="731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2E5495"/>
                </a:solidFill>
                <a:latin typeface="NanumSquareRoundOTF ExtraBold" pitchFamily="34" charset="0"/>
                <a:cs typeface="NanumSquareRoundOTF ExtraBold" pitchFamily="34" charset="0"/>
              </a:rPr>
              <a:t>02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837844" y="4015332"/>
            <a:ext cx="501969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NanumSquareRoundOTF ExtraBold" pitchFamily="34" charset="0"/>
              </a:rPr>
              <a:t>RAG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0983597" y="4000500"/>
            <a:ext cx="892682" cy="731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2E5495"/>
                </a:solidFill>
                <a:latin typeface="NanumSquareRoundOTF ExtraBold" pitchFamily="34" charset="0"/>
                <a:cs typeface="NanumSquareRoundOTF ExtraBold" pitchFamily="34" charset="0"/>
              </a:rPr>
              <a:t>03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1591909" y="4015332"/>
            <a:ext cx="501969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>
                <a:solidFill>
                  <a:srgbClr val="000000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데이터 수집 및 저장</a:t>
            </a:r>
            <a:endParaRPr lang="en-US" dirty="0"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62400" y="5925475"/>
            <a:ext cx="892641" cy="731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2E5495"/>
                </a:solidFill>
                <a:latin typeface="NanumSquareRoundOTF ExtraBold" pitchFamily="34" charset="0"/>
                <a:cs typeface="NanumSquareRoundOTF ExtraBold" pitchFamily="34" charset="0"/>
              </a:rPr>
              <a:t>04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4570644" y="5945206"/>
            <a:ext cx="501969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NanumSquareRoundOTF ExtraBold" pitchFamily="34" charset="0"/>
                <a:cs typeface="NanumSquareRoundOTF ExtraBold" pitchFamily="34" charset="0"/>
              </a:rPr>
              <a:t>Retriever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8229610" y="5925475"/>
            <a:ext cx="892627" cy="731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2E5495"/>
                </a:solidFill>
                <a:latin typeface="NanumSquareRoundOTF ExtraBold" pitchFamily="34" charset="0"/>
                <a:cs typeface="NanumSquareRoundOTF ExtraBold" pitchFamily="34" charset="0"/>
              </a:rPr>
              <a:t>05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8837844" y="5926158"/>
            <a:ext cx="501969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NanumSquareRoundOTF ExtraBold" pitchFamily="34" charset="0"/>
              </a:rPr>
              <a:t>Chain</a:t>
            </a:r>
            <a:endParaRPr lang="en-US" dirty="0"/>
          </a:p>
        </p:txBody>
      </p:sp>
      <p:sp>
        <p:nvSpPr>
          <p:cNvPr id="74" name="Object 74"/>
          <p:cNvSpPr txBox="1"/>
          <p:nvPr/>
        </p:nvSpPr>
        <p:spPr>
          <a:xfrm>
            <a:off x="10983597" y="5925475"/>
            <a:ext cx="892682" cy="731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2E5495"/>
                </a:solidFill>
                <a:latin typeface="NanumSquareRoundOTF ExtraBold" pitchFamily="34" charset="0"/>
                <a:cs typeface="NanumSquareRoundOTF ExtraBold" pitchFamily="34" charset="0"/>
              </a:rPr>
              <a:t>06</a:t>
            </a:r>
            <a:endParaRPr lang="en-US" dirty="0"/>
          </a:p>
        </p:txBody>
      </p:sp>
      <p:sp>
        <p:nvSpPr>
          <p:cNvPr id="75" name="Object 75"/>
          <p:cNvSpPr txBox="1"/>
          <p:nvPr/>
        </p:nvSpPr>
        <p:spPr>
          <a:xfrm>
            <a:off x="11591909" y="5945206"/>
            <a:ext cx="501969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smtClean="0">
                <a:solidFill>
                  <a:srgbClr val="000000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시연 영상</a:t>
            </a:r>
            <a:r>
              <a:rPr lang="ko-KR" altLang="en-US" sz="2500" dirty="0" smtClean="0">
                <a:solidFill>
                  <a:srgbClr val="000000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 </a:t>
            </a:r>
            <a:r>
              <a:rPr lang="ko-KR" altLang="en-US" sz="2500">
                <a:solidFill>
                  <a:srgbClr val="000000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및 </a:t>
            </a:r>
            <a:r>
              <a:rPr lang="ko-KR" altLang="en-US" sz="2500" smtClean="0">
                <a:solidFill>
                  <a:srgbClr val="000000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아쉬운 점</a:t>
            </a:r>
            <a:endParaRPr lang="en-US" dirty="0"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A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52381" cy="10285714"/>
            <a:chOff x="0" y="0"/>
            <a:chExt cx="61523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5238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85714" y="6604077"/>
            <a:ext cx="1409524" cy="1032019"/>
            <a:chOff x="4285714" y="6604077"/>
            <a:chExt cx="1409524" cy="1032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5714" y="6604077"/>
              <a:ext cx="1409524" cy="103201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79791" y="1906257"/>
            <a:ext cx="4182810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600" b="0" i="0" u="none" strike="noStrike" kern="0" cap="none" spc="-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 배경 및 개요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7600000" y="1390643"/>
            <a:ext cx="304762" cy="304762"/>
            <a:chOff x="7600000" y="2136137"/>
            <a:chExt cx="304762" cy="3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0000" y="213613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7126" y="1445892"/>
            <a:ext cx="108606" cy="175217"/>
            <a:chOff x="7717126" y="2191386"/>
            <a:chExt cx="108606" cy="1752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7126" y="2191386"/>
              <a:ext cx="108606" cy="17521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044099" y="1333500"/>
            <a:ext cx="948190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srgbClr val="00000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나에게 맞는 카드를 쉽게 추천 받을 수는 없을까</a:t>
            </a:r>
            <a:r>
              <a:rPr lang="en-US" altLang="ko-KR" sz="2500" dirty="0">
                <a:solidFill>
                  <a:srgbClr val="00000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?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19049" y="1790700"/>
            <a:ext cx="10211752" cy="1756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각 카드사 별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챗봇은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 존재하나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해당 카드사 한정으로만 답변 가능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전체 카드사를 다루는 사이트 추천의 경우에도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룰베이스 기반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챗봇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내 상황에 맞는 카드를 추천 받을 수 없음 </a:t>
            </a:r>
            <a:r>
              <a:rPr kumimoji="0" lang="en-US" altLang="ko-KR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7600000" y="3349568"/>
            <a:ext cx="4053580" cy="4041421"/>
            <a:chOff x="7600000" y="4986433"/>
            <a:chExt cx="4053580" cy="41662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0000" y="4986433"/>
              <a:ext cx="4053580" cy="4166299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8117095" y="3537718"/>
            <a:ext cx="4504295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05392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NanumSquareRoundOTF ExtraBold" pitchFamily="34" charset="0"/>
              </a:rPr>
              <a:t>카드사 별 </a:t>
            </a: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305392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NanumSquareRoundOTF ExtraBold" pitchFamily="34" charset="0"/>
              </a:rPr>
              <a:t>챗봇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05392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NanumSquareRoundOTF ExtraBold" pitchFamily="34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1222075" y="3162300"/>
            <a:ext cx="612630" cy="612630"/>
            <a:chOff x="11222075" y="4799165"/>
            <a:chExt cx="612630" cy="61263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2075" y="4799165"/>
              <a:ext cx="612630" cy="61263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1251811" y="3292116"/>
            <a:ext cx="5531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itchFamily="34" charset="0"/>
                <a:ea typeface="+mn-ea"/>
                <a:cs typeface="NanumSquareRoundOTF ExtraBold" pitchFamily="34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12234976" y="3349567"/>
            <a:ext cx="4053580" cy="4041421"/>
            <a:chOff x="12261884" y="4986433"/>
            <a:chExt cx="4053580" cy="41662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61884" y="4986433"/>
              <a:ext cx="4053580" cy="4166299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2778952" y="3537718"/>
            <a:ext cx="4504295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rgbClr val="305392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룰베이스 기반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15883959" y="3162300"/>
            <a:ext cx="612630" cy="612630"/>
            <a:chOff x="15883959" y="4799165"/>
            <a:chExt cx="612630" cy="61263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83959" y="4799165"/>
              <a:ext cx="612630" cy="61263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5913716" y="3292116"/>
            <a:ext cx="5531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itchFamily="34" charset="0"/>
                <a:ea typeface="+mn-ea"/>
                <a:cs typeface="NanumSquareRoundOTF ExtraBold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1370843" y="7007532"/>
            <a:ext cx="3619633" cy="2532688"/>
            <a:chOff x="1370843" y="7007532"/>
            <a:chExt cx="3619633" cy="253268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0843" y="7007532"/>
              <a:ext cx="3619633" cy="253268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B57F470-9E84-4F75-57B5-2665190B8E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78952" y="4526971"/>
            <a:ext cx="3105007" cy="19500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4D5AB0A-EC37-143E-7542-AA2D5B96AF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" r="570"/>
          <a:stretch/>
        </p:blipFill>
        <p:spPr>
          <a:xfrm>
            <a:off x="8287496" y="4136394"/>
            <a:ext cx="2678588" cy="2668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그룹 1004">
            <a:extLst>
              <a:ext uri="{FF2B5EF4-FFF2-40B4-BE49-F238E27FC236}">
                <a16:creationId xmlns:a16="http://schemas.microsoft.com/office/drawing/2014/main" xmlns="" id="{C1EC54CF-6487-D21A-3F3A-81955ED312A9}"/>
              </a:ext>
            </a:extLst>
          </p:cNvPr>
          <p:cNvGrpSpPr/>
          <p:nvPr/>
        </p:nvGrpSpPr>
        <p:grpSpPr>
          <a:xfrm>
            <a:off x="7600000" y="7729754"/>
            <a:ext cx="304762" cy="304762"/>
            <a:chOff x="7600000" y="2136137"/>
            <a:chExt cx="304762" cy="304762"/>
          </a:xfrm>
        </p:grpSpPr>
        <p:pic>
          <p:nvPicPr>
            <p:cNvPr id="27" name="Object 15">
              <a:extLst>
                <a:ext uri="{FF2B5EF4-FFF2-40B4-BE49-F238E27FC236}">
                  <a16:creationId xmlns:a16="http://schemas.microsoft.com/office/drawing/2014/main" xmlns="" id="{27A97B8D-E9A7-DD6B-58F2-B4A51BC6F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0000" y="2136137"/>
              <a:ext cx="304762" cy="304762"/>
            </a:xfrm>
            <a:prstGeom prst="rect">
              <a:avLst/>
            </a:prstGeom>
          </p:spPr>
        </p:pic>
      </p:grpSp>
      <p:grpSp>
        <p:nvGrpSpPr>
          <p:cNvPr id="29" name="그룹 1005">
            <a:extLst>
              <a:ext uri="{FF2B5EF4-FFF2-40B4-BE49-F238E27FC236}">
                <a16:creationId xmlns:a16="http://schemas.microsoft.com/office/drawing/2014/main" xmlns="" id="{410E02FE-4130-8AA5-1B00-6BE62020A4B8}"/>
              </a:ext>
            </a:extLst>
          </p:cNvPr>
          <p:cNvGrpSpPr/>
          <p:nvPr/>
        </p:nvGrpSpPr>
        <p:grpSpPr>
          <a:xfrm>
            <a:off x="7717126" y="7785003"/>
            <a:ext cx="108606" cy="175217"/>
            <a:chOff x="7717126" y="2191386"/>
            <a:chExt cx="108606" cy="175217"/>
          </a:xfrm>
        </p:grpSpPr>
        <p:pic>
          <p:nvPicPr>
            <p:cNvPr id="31" name="Object 18">
              <a:extLst>
                <a:ext uri="{FF2B5EF4-FFF2-40B4-BE49-F238E27FC236}">
                  <a16:creationId xmlns:a16="http://schemas.microsoft.com/office/drawing/2014/main" xmlns="" id="{14BCF313-B1C5-D1EE-2C55-0AF8F847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7126" y="2191386"/>
              <a:ext cx="108606" cy="175217"/>
            </a:xfrm>
            <a:prstGeom prst="rect">
              <a:avLst/>
            </a:prstGeom>
          </p:spPr>
        </p:pic>
      </p:grpSp>
      <p:sp>
        <p:nvSpPr>
          <p:cNvPr id="33" name="Object 22">
            <a:extLst>
              <a:ext uri="{FF2B5EF4-FFF2-40B4-BE49-F238E27FC236}">
                <a16:creationId xmlns:a16="http://schemas.microsoft.com/office/drawing/2014/main" xmlns="" id="{D327C1E7-D18A-E693-C95B-BF8D69FF4F9C}"/>
              </a:ext>
            </a:extLst>
          </p:cNvPr>
          <p:cNvSpPr txBox="1"/>
          <p:nvPr/>
        </p:nvSpPr>
        <p:spPr>
          <a:xfrm>
            <a:off x="7619049" y="8222517"/>
            <a:ext cx="10211752" cy="8833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사용자가 원하는 혜택을 말하면</a:t>
            </a:r>
            <a:r>
              <a:rPr lang="en-US" altLang="ko-KR" dirty="0">
                <a:solidFill>
                  <a:prstClr val="white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이를 바탕으로 적절한 카드를 추천해주는 </a:t>
            </a:r>
            <a:r>
              <a:rPr lang="ko-KR" altLang="en-US" dirty="0" err="1">
                <a:solidFill>
                  <a:prstClr val="white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챗봇을</a:t>
            </a:r>
            <a:r>
              <a:rPr lang="ko-KR" altLang="en-US" dirty="0">
                <a:solidFill>
                  <a:prstClr val="white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구현 </a:t>
            </a:r>
            <a:endParaRPr lang="en-US" altLang="ko-KR" dirty="0">
              <a:solidFill>
                <a:prstClr val="white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사용자의 대화 내용을 기억하여</a:t>
            </a:r>
            <a:r>
              <a:rPr lang="en-US" altLang="ko-KR" dirty="0">
                <a:solidFill>
                  <a:prstClr val="white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이전에 작성한 질문까지 고려하여 답변 생성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xmlns="" id="{A877DB12-70DE-D26E-CE0C-8DBA2E031D5E}"/>
              </a:ext>
            </a:extLst>
          </p:cNvPr>
          <p:cNvSpPr txBox="1"/>
          <p:nvPr/>
        </p:nvSpPr>
        <p:spPr>
          <a:xfrm>
            <a:off x="8044099" y="7672611"/>
            <a:ext cx="948190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RAG</a:t>
            </a:r>
            <a:r>
              <a:rPr lang="ko-KR" altLang="en-US" sz="2500" dirty="0">
                <a:solidFill>
                  <a:srgbClr val="00000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기반 카드 추천 </a:t>
            </a:r>
            <a:r>
              <a:rPr lang="ko-KR" altLang="en-US" sz="2500" dirty="0" err="1">
                <a:solidFill>
                  <a:srgbClr val="00000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챗봇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xmlns="" id="{46351D67-CBDE-E55F-6C9A-97AF7686A19A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xmlns="" id="{8733E5FE-B5BA-13FF-1588-23A02DE73A27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64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xmlns="" id="{CF2EEE3B-6F6D-3AC2-49D0-FEFC9B5E31DD}"/>
              </a:ext>
            </a:extLst>
          </p:cNvPr>
          <p:cNvSpPr txBox="1"/>
          <p:nvPr/>
        </p:nvSpPr>
        <p:spPr>
          <a:xfrm>
            <a:off x="1379791" y="1333500"/>
            <a:ext cx="6011610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600" b="1" kern="0" spc="-300" dirty="0">
                <a:solidFill>
                  <a:srgbClr val="ECECEC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RAG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9790" y="2400300"/>
            <a:ext cx="1127317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NanumSquareRoundOTF Bold" pitchFamily="34" charset="0"/>
                <a:cs typeface="NanumSquareRoundOTF Bold" pitchFamily="34" charset="0"/>
              </a:rPr>
              <a:t>Retrieval-Augmented Generation</a:t>
            </a:r>
            <a:endParaRPr 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429000" y="1552605"/>
            <a:ext cx="238095" cy="238095"/>
            <a:chOff x="6783311" y="2098042"/>
            <a:chExt cx="238095" cy="2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3311" y="209804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grpSp>
        <p:nvGrpSpPr>
          <p:cNvPr id="17" name="그룹 1005">
            <a:extLst>
              <a:ext uri="{FF2B5EF4-FFF2-40B4-BE49-F238E27FC236}">
                <a16:creationId xmlns:a16="http://schemas.microsoft.com/office/drawing/2014/main" xmlns="" id="{3D28E0A2-641C-FDCC-562A-B3549F145EC7}"/>
              </a:ext>
            </a:extLst>
          </p:cNvPr>
          <p:cNvGrpSpPr/>
          <p:nvPr/>
        </p:nvGrpSpPr>
        <p:grpSpPr>
          <a:xfrm>
            <a:off x="3353906" y="3243408"/>
            <a:ext cx="11580187" cy="6434554"/>
            <a:chOff x="7670095" y="696715"/>
            <a:chExt cx="9304720" cy="2483682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xmlns="" id="{F44159F9-7AA7-6F9B-FBAB-9FB877E73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0095" y="696715"/>
              <a:ext cx="9304720" cy="2483682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4" name="그림 13" descr="텍스트, 스크린샷, 인간의 얼굴, 소프트웨어이(가) 표시된 사진&#10;&#10;자동 생성된 설명">
            <a:extLst>
              <a:ext uri="{FF2B5EF4-FFF2-40B4-BE49-F238E27FC236}">
                <a16:creationId xmlns:a16="http://schemas.microsoft.com/office/drawing/2014/main" xmlns="" id="{EF2180D6-E4BF-10DC-9A19-C78B49928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3433584"/>
            <a:ext cx="11278376" cy="6053316"/>
          </a:xfrm>
          <a:prstGeom prst="rect">
            <a:avLst/>
          </a:prstGeom>
        </p:spPr>
      </p:pic>
      <p:sp>
        <p:nvSpPr>
          <p:cNvPr id="25" name="Object 5">
            <a:extLst>
              <a:ext uri="{FF2B5EF4-FFF2-40B4-BE49-F238E27FC236}">
                <a16:creationId xmlns:a16="http://schemas.microsoft.com/office/drawing/2014/main" xmlns="" id="{87AEC1EC-7F02-6998-917A-C5A1BE6D9FA4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xmlns="" id="{5DC62497-E1FF-A73C-E93B-62ACF2B73C8B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90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5">
            <a:extLst>
              <a:ext uri="{FF2B5EF4-FFF2-40B4-BE49-F238E27FC236}">
                <a16:creationId xmlns:a16="http://schemas.microsoft.com/office/drawing/2014/main" xmlns="" id="{518B4C13-1214-E069-FC84-165238CB3B20}"/>
              </a:ext>
            </a:extLst>
          </p:cNvPr>
          <p:cNvGrpSpPr/>
          <p:nvPr/>
        </p:nvGrpSpPr>
        <p:grpSpPr>
          <a:xfrm>
            <a:off x="844471" y="4533900"/>
            <a:ext cx="7501343" cy="4182805"/>
            <a:chOff x="7600000" y="3826640"/>
            <a:chExt cx="9304720" cy="2396371"/>
          </a:xfrm>
        </p:grpSpPr>
        <p:pic>
          <p:nvPicPr>
            <p:cNvPr id="5" name="Object 19">
              <a:extLst>
                <a:ext uri="{FF2B5EF4-FFF2-40B4-BE49-F238E27FC236}">
                  <a16:creationId xmlns:a16="http://schemas.microsoft.com/office/drawing/2014/main" xmlns="" id="{20469C8C-CC3A-1668-2757-A7D3B7BF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0000" y="3826640"/>
              <a:ext cx="9304720" cy="2396371"/>
            </a:xfrm>
            <a:prstGeom prst="rect">
              <a:avLst/>
            </a:prstGeom>
          </p:spPr>
        </p:pic>
      </p:grpSp>
      <p:sp>
        <p:nvSpPr>
          <p:cNvPr id="4" name="Object 4"/>
          <p:cNvSpPr txBox="1"/>
          <p:nvPr/>
        </p:nvSpPr>
        <p:spPr>
          <a:xfrm>
            <a:off x="1379790" y="2628900"/>
            <a:ext cx="1127317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ECECEC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카드고릴라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 웹사이트 크롤링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94658CD3-575F-2473-B56F-E1B06763EEA6}"/>
              </a:ext>
            </a:extLst>
          </p:cNvPr>
          <p:cNvGrpSpPr/>
          <p:nvPr/>
        </p:nvGrpSpPr>
        <p:grpSpPr>
          <a:xfrm>
            <a:off x="1379790" y="1333500"/>
            <a:ext cx="11273171" cy="2032498"/>
            <a:chOff x="1379790" y="1906257"/>
            <a:chExt cx="11273171" cy="2032498"/>
          </a:xfrm>
        </p:grpSpPr>
        <p:sp>
          <p:nvSpPr>
            <p:cNvPr id="3" name="Object 3"/>
            <p:cNvSpPr txBox="1"/>
            <p:nvPr/>
          </p:nvSpPr>
          <p:spPr>
            <a:xfrm>
              <a:off x="1379790" y="1906257"/>
              <a:ext cx="11273171" cy="2032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600" b="1" i="0" u="none" strike="noStrike" kern="0" cap="none" spc="-300" normalizeH="0" baseline="0" noProof="0" dirty="0">
                  <a:ln>
                    <a:noFill/>
                  </a:ln>
                  <a:solidFill>
                    <a:srgbClr val="ECECEC"/>
                  </a:solidFill>
                  <a:effectLst/>
                  <a:uLnTx/>
                  <a:uFillTx/>
                  <a:latin typeface="NanumSquareRoundOTF ExtraBold" pitchFamily="34" charset="0"/>
                  <a:ea typeface="+mn-ea"/>
                  <a:cs typeface="NanumSquareRoundOTF ExtraBold" pitchFamily="34" charset="0"/>
                </a:rPr>
                <a:t>크롤링 진행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6002359" y="2098042"/>
              <a:ext cx="238095" cy="238095"/>
              <a:chOff x="6002359" y="2098042"/>
              <a:chExt cx="238095" cy="2380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002359" y="2098042"/>
                <a:ext cx="238095" cy="238095"/>
              </a:xfrm>
              <a:prstGeom prst="rect">
                <a:avLst/>
              </a:prstGeom>
            </p:spPr>
          </p:pic>
        </p:grpSp>
      </p:grpSp>
      <p:grpSp>
        <p:nvGrpSpPr>
          <p:cNvPr id="1002" name="그룹 1002"/>
          <p:cNvGrpSpPr/>
          <p:nvPr/>
        </p:nvGrpSpPr>
        <p:grpSpPr>
          <a:xfrm>
            <a:off x="1379790" y="7226067"/>
            <a:ext cx="304762" cy="304762"/>
            <a:chOff x="1379790" y="7615263"/>
            <a:chExt cx="304762" cy="3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790" y="761526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916" y="7290839"/>
            <a:ext cx="108606" cy="175217"/>
            <a:chOff x="1496916" y="7680035"/>
            <a:chExt cx="108606" cy="1752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6916" y="7680035"/>
              <a:ext cx="108606" cy="17521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23886" y="7140356"/>
            <a:ext cx="966893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카드사별 상위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20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개 카드 정보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크롤링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9790" y="7717450"/>
            <a:ext cx="639261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카드사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카드 이름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주요 혜택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379790" y="5027885"/>
            <a:ext cx="304762" cy="304762"/>
            <a:chOff x="1379790" y="5417081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790" y="54170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6916" y="5092657"/>
            <a:ext cx="108606" cy="175217"/>
            <a:chOff x="1496916" y="5481853"/>
            <a:chExt cx="108606" cy="1752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6916" y="5481853"/>
              <a:ext cx="108606" cy="17521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823886" y="4942175"/>
            <a:ext cx="966893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카드사별 인기 카드사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8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곳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79790" y="5592504"/>
            <a:ext cx="6392610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신한카드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삼성카드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KB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국민카드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현대카드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롯데카드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우리카드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NH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농협카드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</a:rPr>
              <a:t>하나카드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9782437" y="2294973"/>
            <a:ext cx="2919488" cy="903928"/>
            <a:chOff x="9604156" y="3047516"/>
            <a:chExt cx="2919488" cy="9039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156" y="3047516"/>
              <a:ext cx="2919488" cy="90392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535307" y="2443828"/>
            <a:ext cx="34687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개 카드사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3917585" y="2486972"/>
            <a:ext cx="2919488" cy="903928"/>
            <a:chOff x="13739304" y="3402387"/>
            <a:chExt cx="2919488" cy="9039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39304" y="3402387"/>
              <a:ext cx="2919488" cy="90392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3600096" y="2639660"/>
            <a:ext cx="34687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상위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20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개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1850011" y="1153714"/>
            <a:ext cx="2919488" cy="903928"/>
            <a:chOff x="11671730" y="1906257"/>
            <a:chExt cx="2919488" cy="9039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1730" y="1906257"/>
              <a:ext cx="2919488" cy="90392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1575402" y="1302562"/>
            <a:ext cx="34687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24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분기 기준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DC2F51B-6B39-177F-7D81-21E41E75D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125" y="3739751"/>
            <a:ext cx="7031534" cy="5441307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xmlns="" id="{D807F3CF-DB0A-43F7-65DA-5D9BE4A3FC99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xmlns="" id="{05874BFE-1FA3-C693-F0EB-F7EE8760879B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5">
            <a:extLst>
              <a:ext uri="{FF2B5EF4-FFF2-40B4-BE49-F238E27FC236}">
                <a16:creationId xmlns:a16="http://schemas.microsoft.com/office/drawing/2014/main" xmlns="" id="{518B4C13-1214-E069-FC84-165238CB3B20}"/>
              </a:ext>
            </a:extLst>
          </p:cNvPr>
          <p:cNvGrpSpPr/>
          <p:nvPr/>
        </p:nvGrpSpPr>
        <p:grpSpPr>
          <a:xfrm>
            <a:off x="844471" y="4533900"/>
            <a:ext cx="7501343" cy="4182805"/>
            <a:chOff x="7600000" y="3826640"/>
            <a:chExt cx="9304720" cy="2396371"/>
          </a:xfrm>
        </p:grpSpPr>
        <p:pic>
          <p:nvPicPr>
            <p:cNvPr id="5" name="Object 19">
              <a:extLst>
                <a:ext uri="{FF2B5EF4-FFF2-40B4-BE49-F238E27FC236}">
                  <a16:creationId xmlns:a16="http://schemas.microsoft.com/office/drawing/2014/main" xmlns="" id="{20469C8C-CC3A-1668-2757-A7D3B7BF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0000" y="3826640"/>
              <a:ext cx="9304720" cy="2396371"/>
            </a:xfrm>
            <a:prstGeom prst="rect">
              <a:avLst/>
            </a:prstGeom>
          </p:spPr>
        </p:pic>
      </p:grpSp>
      <p:sp>
        <p:nvSpPr>
          <p:cNvPr id="4" name="Object 4"/>
          <p:cNvSpPr txBox="1"/>
          <p:nvPr/>
        </p:nvSpPr>
        <p:spPr>
          <a:xfrm>
            <a:off x="1379790" y="2628900"/>
            <a:ext cx="1127317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ECECEC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카드고릴라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 웹사이트 크롤링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94658CD3-575F-2473-B56F-E1B06763EEA6}"/>
              </a:ext>
            </a:extLst>
          </p:cNvPr>
          <p:cNvGrpSpPr/>
          <p:nvPr/>
        </p:nvGrpSpPr>
        <p:grpSpPr>
          <a:xfrm>
            <a:off x="1379790" y="1333500"/>
            <a:ext cx="11273171" cy="1261884"/>
            <a:chOff x="1379790" y="1906257"/>
            <a:chExt cx="11273171" cy="1261884"/>
          </a:xfrm>
        </p:grpSpPr>
        <p:sp>
          <p:nvSpPr>
            <p:cNvPr id="3" name="Object 3"/>
            <p:cNvSpPr txBox="1"/>
            <p:nvPr/>
          </p:nvSpPr>
          <p:spPr>
            <a:xfrm>
              <a:off x="1379790" y="1906257"/>
              <a:ext cx="11273171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600" b="1" i="0" u="none" strike="noStrike" kern="0" cap="none" spc="-300" normalizeH="0" baseline="0" noProof="0" dirty="0">
                  <a:ln>
                    <a:noFill/>
                  </a:ln>
                  <a:solidFill>
                    <a:srgbClr val="ECECEC"/>
                  </a:solidFill>
                  <a:effectLst/>
                  <a:uLnTx/>
                  <a:uFillTx/>
                  <a:latin typeface="NanumSquareRoundOTF ExtraBold" panose="020B0600000101010101" charset="-127"/>
                  <a:ea typeface="NanumSquareRoundOTF ExtraBold" panose="020B0600000101010101" charset="-127"/>
                  <a:cs typeface="NanumSquareRoundOTF ExtraBold" pitchFamily="34" charset="0"/>
                </a:rPr>
                <a:t>데이터 형태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endParaRPr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6002359" y="2098042"/>
              <a:ext cx="238095" cy="238095"/>
              <a:chOff x="6002359" y="2098042"/>
              <a:chExt cx="238095" cy="2380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002359" y="2098042"/>
                <a:ext cx="238095" cy="238095"/>
              </a:xfrm>
              <a:prstGeom prst="rect">
                <a:avLst/>
              </a:prstGeom>
            </p:spPr>
          </p:pic>
        </p:grpSp>
      </p:grpSp>
      <p:grpSp>
        <p:nvGrpSpPr>
          <p:cNvPr id="1002" name="그룹 1002"/>
          <p:cNvGrpSpPr/>
          <p:nvPr/>
        </p:nvGrpSpPr>
        <p:grpSpPr>
          <a:xfrm>
            <a:off x="1379790" y="7226067"/>
            <a:ext cx="304762" cy="304762"/>
            <a:chOff x="1379790" y="7615263"/>
            <a:chExt cx="304762" cy="3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790" y="761526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916" y="7290839"/>
            <a:ext cx="108606" cy="175217"/>
            <a:chOff x="1496916" y="7680035"/>
            <a:chExt cx="108606" cy="1752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6916" y="7680035"/>
              <a:ext cx="108606" cy="17521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23886" y="7140356"/>
            <a:ext cx="966893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EX)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롯데카드의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LOKA LIKIT 1.2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2200" y="7678518"/>
            <a:ext cx="4572000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혜택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: 	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모든 가맹점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1.2%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할인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	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온라인 쇼핑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1.5%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할인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1379790" y="5027885"/>
            <a:ext cx="304762" cy="304762"/>
            <a:chOff x="1379790" y="5417081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790" y="54170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6916" y="5092657"/>
            <a:ext cx="108606" cy="175217"/>
            <a:chOff x="1496916" y="5481853"/>
            <a:chExt cx="108606" cy="1752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6916" y="5481853"/>
              <a:ext cx="108606" cy="17521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823886" y="4942175"/>
            <a:ext cx="966893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카드사별로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20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개의 카드들 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850355" y="5524500"/>
            <a:ext cx="3712245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이름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카드 정보 요약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주요 혜택과 설명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CEB58D2E-2C10-B138-CB68-186FB6E96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4941" y="4318347"/>
            <a:ext cx="9404992" cy="4613909"/>
          </a:xfrm>
          <a:prstGeom prst="rect">
            <a:avLst/>
          </a:prstGeom>
        </p:spPr>
      </p:pic>
      <p:sp>
        <p:nvSpPr>
          <p:cNvPr id="26" name="Object 5">
            <a:extLst>
              <a:ext uri="{FF2B5EF4-FFF2-40B4-BE49-F238E27FC236}">
                <a16:creationId xmlns:a16="http://schemas.microsoft.com/office/drawing/2014/main" xmlns="" id="{BD5F667F-6EBC-254E-872A-C701DAA129FC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xmlns="" id="{20DC0B6F-EDE5-4C4B-107D-8A2006287F6A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383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5">
            <a:extLst>
              <a:ext uri="{FF2B5EF4-FFF2-40B4-BE49-F238E27FC236}">
                <a16:creationId xmlns:a16="http://schemas.microsoft.com/office/drawing/2014/main" xmlns="" id="{518B4C13-1214-E069-FC84-165238CB3B20}"/>
              </a:ext>
            </a:extLst>
          </p:cNvPr>
          <p:cNvGrpSpPr/>
          <p:nvPr/>
        </p:nvGrpSpPr>
        <p:grpSpPr>
          <a:xfrm>
            <a:off x="844471" y="4533900"/>
            <a:ext cx="7501343" cy="4182805"/>
            <a:chOff x="7600000" y="3826640"/>
            <a:chExt cx="9304720" cy="2396371"/>
          </a:xfrm>
        </p:grpSpPr>
        <p:pic>
          <p:nvPicPr>
            <p:cNvPr id="5" name="Object 19">
              <a:extLst>
                <a:ext uri="{FF2B5EF4-FFF2-40B4-BE49-F238E27FC236}">
                  <a16:creationId xmlns:a16="http://schemas.microsoft.com/office/drawing/2014/main" xmlns="" id="{20469C8C-CC3A-1668-2757-A7D3B7BF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0000" y="3826640"/>
              <a:ext cx="9304720" cy="2396371"/>
            </a:xfrm>
            <a:prstGeom prst="rect">
              <a:avLst/>
            </a:prstGeom>
          </p:spPr>
        </p:pic>
      </p:grpSp>
      <p:sp>
        <p:nvSpPr>
          <p:cNvPr id="4" name="Object 4"/>
          <p:cNvSpPr txBox="1"/>
          <p:nvPr/>
        </p:nvSpPr>
        <p:spPr>
          <a:xfrm>
            <a:off x="1379790" y="2628900"/>
            <a:ext cx="1127317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ECECEC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카드고릴라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 웹사이트 크롤링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94658CD3-575F-2473-B56F-E1B06763EEA6}"/>
              </a:ext>
            </a:extLst>
          </p:cNvPr>
          <p:cNvGrpSpPr/>
          <p:nvPr/>
        </p:nvGrpSpPr>
        <p:grpSpPr>
          <a:xfrm>
            <a:off x="1394228" y="1367016"/>
            <a:ext cx="11273171" cy="1261884"/>
            <a:chOff x="1379790" y="1906257"/>
            <a:chExt cx="11273171" cy="1261884"/>
          </a:xfrm>
        </p:grpSpPr>
        <p:sp>
          <p:nvSpPr>
            <p:cNvPr id="3" name="Object 3"/>
            <p:cNvSpPr txBox="1"/>
            <p:nvPr/>
          </p:nvSpPr>
          <p:spPr>
            <a:xfrm>
              <a:off x="1379790" y="1906257"/>
              <a:ext cx="11273171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600" b="1" i="0" u="none" strike="noStrike" kern="0" cap="none" spc="-300" normalizeH="0" baseline="0" noProof="0" dirty="0">
                  <a:ln>
                    <a:noFill/>
                  </a:ln>
                  <a:solidFill>
                    <a:srgbClr val="ECECEC"/>
                  </a:solidFill>
                  <a:effectLst/>
                  <a:uLnTx/>
                  <a:uFillTx/>
                  <a:latin typeface="NanumSquareRoundOTF ExtraBold" panose="020B0600000101010101" charset="-127"/>
                  <a:ea typeface="NanumSquareRoundOTF ExtraBold" panose="020B0600000101010101" charset="-127"/>
                  <a:cs typeface="+mn-cs"/>
                </a:rPr>
                <a:t>텍스트 분할 및 </a:t>
              </a:r>
              <a:r>
                <a:rPr kumimoji="0" lang="ko-KR" altLang="en-US" sz="7600" b="1" i="0" u="none" strike="noStrike" kern="0" cap="none" spc="-300" normalizeH="0" baseline="0" noProof="0" dirty="0" err="1">
                  <a:ln>
                    <a:noFill/>
                  </a:ln>
                  <a:solidFill>
                    <a:srgbClr val="ECECEC"/>
                  </a:solidFill>
                  <a:effectLst/>
                  <a:uLnTx/>
                  <a:uFillTx/>
                  <a:latin typeface="NanumSquareRoundOTF ExtraBold" panose="020B0600000101010101" charset="-127"/>
                  <a:ea typeface="NanumSquareRoundOTF ExtraBold" panose="020B0600000101010101" charset="-127"/>
                  <a:cs typeface="+mn-cs"/>
                </a:rPr>
                <a:t>임베딩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endParaRPr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9753600" y="2058657"/>
              <a:ext cx="238095" cy="238095"/>
              <a:chOff x="9753600" y="2058657"/>
              <a:chExt cx="238095" cy="2380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753600" y="2058657"/>
                <a:ext cx="238095" cy="2380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79790" y="5027885"/>
            <a:ext cx="304762" cy="304762"/>
            <a:chOff x="1379790" y="5417081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790" y="54170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6916" y="5092657"/>
            <a:ext cx="108606" cy="175217"/>
            <a:chOff x="1496916" y="5481853"/>
            <a:chExt cx="108606" cy="1752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6916" y="5481853"/>
              <a:ext cx="108606" cy="17521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823886" y="4942175"/>
            <a:ext cx="966893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rPr>
              <a:t>텍스트 분할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703000" y="5578860"/>
            <a:ext cx="6074445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긴 텍스트는 하나의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임베딩으로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 표현하기 어렵고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검색 정확도가 떨어질 수 있음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>
                <a:solidFill>
                  <a:prstClr val="black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즉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,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문서를 적절한 크기로 분할하여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임베딩하는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 것이 필요</a:t>
            </a: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grpSp>
        <p:nvGrpSpPr>
          <p:cNvPr id="21" name="그룹 1005">
            <a:extLst>
              <a:ext uri="{FF2B5EF4-FFF2-40B4-BE49-F238E27FC236}">
                <a16:creationId xmlns:a16="http://schemas.microsoft.com/office/drawing/2014/main" xmlns="" id="{0092899E-F9FB-24F7-5808-717A8E3743B8}"/>
              </a:ext>
            </a:extLst>
          </p:cNvPr>
          <p:cNvGrpSpPr/>
          <p:nvPr/>
        </p:nvGrpSpPr>
        <p:grpSpPr>
          <a:xfrm>
            <a:off x="9829800" y="4542095"/>
            <a:ext cx="7501343" cy="4182805"/>
            <a:chOff x="7600000" y="3826640"/>
            <a:chExt cx="9304720" cy="2396371"/>
          </a:xfrm>
        </p:grpSpPr>
        <p:pic>
          <p:nvPicPr>
            <p:cNvPr id="25" name="Object 19">
              <a:extLst>
                <a:ext uri="{FF2B5EF4-FFF2-40B4-BE49-F238E27FC236}">
                  <a16:creationId xmlns:a16="http://schemas.microsoft.com/office/drawing/2014/main" xmlns="" id="{7D6ACD72-BD07-50F5-1A08-8311C7810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0000" y="3826640"/>
              <a:ext cx="9304720" cy="2396371"/>
            </a:xfrm>
            <a:prstGeom prst="rect">
              <a:avLst/>
            </a:prstGeom>
          </p:spPr>
        </p:pic>
      </p:grpSp>
      <p:grpSp>
        <p:nvGrpSpPr>
          <p:cNvPr id="26" name="그룹 1004">
            <a:extLst>
              <a:ext uri="{FF2B5EF4-FFF2-40B4-BE49-F238E27FC236}">
                <a16:creationId xmlns:a16="http://schemas.microsoft.com/office/drawing/2014/main" xmlns="" id="{AE3EDDEE-57E1-E70C-8EA6-D1DE822D67F8}"/>
              </a:ext>
            </a:extLst>
          </p:cNvPr>
          <p:cNvGrpSpPr/>
          <p:nvPr/>
        </p:nvGrpSpPr>
        <p:grpSpPr>
          <a:xfrm>
            <a:off x="10365119" y="5036080"/>
            <a:ext cx="304762" cy="304762"/>
            <a:chOff x="1379790" y="5417081"/>
            <a:chExt cx="304762" cy="304762"/>
          </a:xfrm>
        </p:grpSpPr>
        <p:pic>
          <p:nvPicPr>
            <p:cNvPr id="27" name="Object 16">
              <a:extLst>
                <a:ext uri="{FF2B5EF4-FFF2-40B4-BE49-F238E27FC236}">
                  <a16:creationId xmlns:a16="http://schemas.microsoft.com/office/drawing/2014/main" xmlns="" id="{9E90AD21-74EF-CDE5-CE98-BE3A1DEF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790" y="5417081"/>
              <a:ext cx="304762" cy="304762"/>
            </a:xfrm>
            <a:prstGeom prst="rect">
              <a:avLst/>
            </a:prstGeom>
          </p:spPr>
        </p:pic>
      </p:grpSp>
      <p:grpSp>
        <p:nvGrpSpPr>
          <p:cNvPr id="28" name="그룹 1005">
            <a:extLst>
              <a:ext uri="{FF2B5EF4-FFF2-40B4-BE49-F238E27FC236}">
                <a16:creationId xmlns:a16="http://schemas.microsoft.com/office/drawing/2014/main" xmlns="" id="{5FAF7083-7262-C38A-D566-8B67700CAD22}"/>
              </a:ext>
            </a:extLst>
          </p:cNvPr>
          <p:cNvGrpSpPr/>
          <p:nvPr/>
        </p:nvGrpSpPr>
        <p:grpSpPr>
          <a:xfrm>
            <a:off x="10482245" y="5100852"/>
            <a:ext cx="108606" cy="175217"/>
            <a:chOff x="1496916" y="5481853"/>
            <a:chExt cx="108606" cy="175217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xmlns="" id="{88546629-BC6A-DA49-B299-10F6F13B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6916" y="5481853"/>
              <a:ext cx="108606" cy="175217"/>
            </a:xfrm>
            <a:prstGeom prst="rect">
              <a:avLst/>
            </a:prstGeom>
          </p:spPr>
        </p:pic>
      </p:grpSp>
      <p:sp>
        <p:nvSpPr>
          <p:cNvPr id="30" name="Object 23">
            <a:extLst>
              <a:ext uri="{FF2B5EF4-FFF2-40B4-BE49-F238E27FC236}">
                <a16:creationId xmlns:a16="http://schemas.microsoft.com/office/drawing/2014/main" xmlns="" id="{F9DE58EF-24A4-B59F-DA87-904D0A839141}"/>
              </a:ext>
            </a:extLst>
          </p:cNvPr>
          <p:cNvSpPr txBox="1"/>
          <p:nvPr/>
        </p:nvSpPr>
        <p:spPr>
          <a:xfrm>
            <a:off x="10688329" y="5587055"/>
            <a:ext cx="6074445" cy="20005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사람이 쓰는 자연어를 기계가 이해할 수 있는 숫자의 나열인 벡터로 바꾼 결과 혹은 그 과정 전체를 의미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Bold" panose="020B0600000101010101" charset="-127"/>
              <a:ea typeface="NanumSquareRoundOTF Bold" panose="020B0600000101010101" charset="-127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Openai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임베딩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 사용 </a:t>
            </a:r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xmlns="" id="{5B301C32-B2C4-7F98-B1B9-A09911F1F434}"/>
              </a:ext>
            </a:extLst>
          </p:cNvPr>
          <p:cNvSpPr txBox="1"/>
          <p:nvPr/>
        </p:nvSpPr>
        <p:spPr>
          <a:xfrm>
            <a:off x="10787007" y="4942175"/>
            <a:ext cx="966893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임베딩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pic>
        <p:nvPicPr>
          <p:cNvPr id="32" name="Picture 2" descr="OpenAI - 나무위키">
            <a:extLst>
              <a:ext uri="{FF2B5EF4-FFF2-40B4-BE49-F238E27FC236}">
                <a16:creationId xmlns:a16="http://schemas.microsoft.com/office/drawing/2014/main" xmlns="" id="{10AA1DB9-FC0B-60A3-9F53-568898AC5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275" y="7067712"/>
            <a:ext cx="2438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1004">
            <a:extLst>
              <a:ext uri="{FF2B5EF4-FFF2-40B4-BE49-F238E27FC236}">
                <a16:creationId xmlns:a16="http://schemas.microsoft.com/office/drawing/2014/main" xmlns="" id="{450B2A89-7409-E228-ECB9-10978DDEE316}"/>
              </a:ext>
            </a:extLst>
          </p:cNvPr>
          <p:cNvGrpSpPr/>
          <p:nvPr/>
        </p:nvGrpSpPr>
        <p:grpSpPr>
          <a:xfrm>
            <a:off x="11337308" y="2589266"/>
            <a:ext cx="1580549" cy="457777"/>
            <a:chOff x="10014668" y="3949788"/>
            <a:chExt cx="1580549" cy="457777"/>
          </a:xfrm>
        </p:grpSpPr>
        <p:pic>
          <p:nvPicPr>
            <p:cNvPr id="34" name="Object 17">
              <a:extLst>
                <a:ext uri="{FF2B5EF4-FFF2-40B4-BE49-F238E27FC236}">
                  <a16:creationId xmlns:a16="http://schemas.microsoft.com/office/drawing/2014/main" xmlns="" id="{D7A5D618-D85B-4800-620B-79BEC09D6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4668" y="3949788"/>
              <a:ext cx="1580549" cy="457777"/>
            </a:xfrm>
            <a:prstGeom prst="rect">
              <a:avLst/>
            </a:prstGeom>
          </p:spPr>
        </p:pic>
      </p:grpSp>
      <p:sp>
        <p:nvSpPr>
          <p:cNvPr id="35" name="Object 20">
            <a:extLst>
              <a:ext uri="{FF2B5EF4-FFF2-40B4-BE49-F238E27FC236}">
                <a16:creationId xmlns:a16="http://schemas.microsoft.com/office/drawing/2014/main" xmlns="" id="{BF68E62A-1DEC-8139-5CFA-5FAAF66A3ACF}"/>
              </a:ext>
            </a:extLst>
          </p:cNvPr>
          <p:cNvSpPr txBox="1"/>
          <p:nvPr/>
        </p:nvSpPr>
        <p:spPr>
          <a:xfrm>
            <a:off x="11177041" y="2678478"/>
            <a:ext cx="19010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텍스트 분할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grpSp>
        <p:nvGrpSpPr>
          <p:cNvPr id="36" name="그룹 1005">
            <a:extLst>
              <a:ext uri="{FF2B5EF4-FFF2-40B4-BE49-F238E27FC236}">
                <a16:creationId xmlns:a16="http://schemas.microsoft.com/office/drawing/2014/main" xmlns="" id="{A5E52EAC-73CB-E854-E14B-AA13A203847F}"/>
              </a:ext>
            </a:extLst>
          </p:cNvPr>
          <p:cNvGrpSpPr/>
          <p:nvPr/>
        </p:nvGrpSpPr>
        <p:grpSpPr>
          <a:xfrm>
            <a:off x="13069047" y="2589266"/>
            <a:ext cx="1580549" cy="457777"/>
            <a:chOff x="11746407" y="3949788"/>
            <a:chExt cx="1580549" cy="457777"/>
          </a:xfrm>
        </p:grpSpPr>
        <p:pic>
          <p:nvPicPr>
            <p:cNvPr id="37" name="Object 21">
              <a:extLst>
                <a:ext uri="{FF2B5EF4-FFF2-40B4-BE49-F238E27FC236}">
                  <a16:creationId xmlns:a16="http://schemas.microsoft.com/office/drawing/2014/main" xmlns="" id="{22B7F5F6-A283-1714-B195-27B1267AF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46407" y="3949788"/>
              <a:ext cx="1580549" cy="457777"/>
            </a:xfrm>
            <a:prstGeom prst="rect">
              <a:avLst/>
            </a:prstGeom>
          </p:spPr>
        </p:pic>
      </p:grpSp>
      <p:sp>
        <p:nvSpPr>
          <p:cNvPr id="38" name="Object 24">
            <a:extLst>
              <a:ext uri="{FF2B5EF4-FFF2-40B4-BE49-F238E27FC236}">
                <a16:creationId xmlns:a16="http://schemas.microsoft.com/office/drawing/2014/main" xmlns="" id="{D0D5EFAA-2C12-22DE-2330-CD084EE3BAF9}"/>
              </a:ext>
            </a:extLst>
          </p:cNvPr>
          <p:cNvSpPr txBox="1"/>
          <p:nvPr/>
        </p:nvSpPr>
        <p:spPr>
          <a:xfrm>
            <a:off x="12908851" y="2659430"/>
            <a:ext cx="19010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임베딩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grpSp>
        <p:nvGrpSpPr>
          <p:cNvPr id="39" name="그룹 1006">
            <a:extLst>
              <a:ext uri="{FF2B5EF4-FFF2-40B4-BE49-F238E27FC236}">
                <a16:creationId xmlns:a16="http://schemas.microsoft.com/office/drawing/2014/main" xmlns="" id="{518C2AFB-8676-5EFF-8EAD-3A137FE60766}"/>
              </a:ext>
            </a:extLst>
          </p:cNvPr>
          <p:cNvGrpSpPr/>
          <p:nvPr/>
        </p:nvGrpSpPr>
        <p:grpSpPr>
          <a:xfrm>
            <a:off x="14800786" y="2589266"/>
            <a:ext cx="1580549" cy="457777"/>
            <a:chOff x="13478146" y="3949788"/>
            <a:chExt cx="1580549" cy="457777"/>
          </a:xfrm>
        </p:grpSpPr>
        <p:pic>
          <p:nvPicPr>
            <p:cNvPr id="41" name="Object 25">
              <a:extLst>
                <a:ext uri="{FF2B5EF4-FFF2-40B4-BE49-F238E27FC236}">
                  <a16:creationId xmlns:a16="http://schemas.microsoft.com/office/drawing/2014/main" xmlns="" id="{D05D1BBF-BD76-BFF7-503D-20973D5DB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78146" y="3949788"/>
              <a:ext cx="1580549" cy="457777"/>
            </a:xfrm>
            <a:prstGeom prst="rect">
              <a:avLst/>
            </a:prstGeom>
          </p:spPr>
        </p:pic>
      </p:grpSp>
      <p:sp>
        <p:nvSpPr>
          <p:cNvPr id="42" name="Object 28">
            <a:extLst>
              <a:ext uri="{FF2B5EF4-FFF2-40B4-BE49-F238E27FC236}">
                <a16:creationId xmlns:a16="http://schemas.microsoft.com/office/drawing/2014/main" xmlns="" id="{3C9A3149-FC9B-7B6D-43A6-21F023B92647}"/>
              </a:ext>
            </a:extLst>
          </p:cNvPr>
          <p:cNvSpPr txBox="1"/>
          <p:nvPr/>
        </p:nvSpPr>
        <p:spPr>
          <a:xfrm>
            <a:off x="14640565" y="2678478"/>
            <a:ext cx="19010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파인콘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sp>
        <p:nvSpPr>
          <p:cNvPr id="43" name="Object 5">
            <a:extLst>
              <a:ext uri="{FF2B5EF4-FFF2-40B4-BE49-F238E27FC236}">
                <a16:creationId xmlns:a16="http://schemas.microsoft.com/office/drawing/2014/main" xmlns="" id="{0D07470E-2C28-0822-B758-E4E2501EE5DE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xmlns="" id="{E437D526-190E-2C8D-B43C-99562C762F8A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82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94658CD3-575F-2473-B56F-E1B06763EEA6}"/>
              </a:ext>
            </a:extLst>
          </p:cNvPr>
          <p:cNvGrpSpPr/>
          <p:nvPr/>
        </p:nvGrpSpPr>
        <p:grpSpPr>
          <a:xfrm>
            <a:off x="1394228" y="1367016"/>
            <a:ext cx="11273171" cy="1261884"/>
            <a:chOff x="1379790" y="1906257"/>
            <a:chExt cx="11273171" cy="1261884"/>
          </a:xfrm>
        </p:grpSpPr>
        <p:sp>
          <p:nvSpPr>
            <p:cNvPr id="3" name="Object 3"/>
            <p:cNvSpPr txBox="1"/>
            <p:nvPr/>
          </p:nvSpPr>
          <p:spPr>
            <a:xfrm>
              <a:off x="1379790" y="1906257"/>
              <a:ext cx="11273171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600" b="1" i="0" u="none" strike="noStrike" kern="0" cap="none" spc="-300" normalizeH="0" baseline="0" noProof="0" dirty="0">
                  <a:ln>
                    <a:noFill/>
                  </a:ln>
                  <a:solidFill>
                    <a:srgbClr val="ECECEC"/>
                  </a:solidFill>
                  <a:effectLst/>
                  <a:uLnTx/>
                  <a:uFillTx/>
                  <a:latin typeface="NanumSquareRoundOTF ExtraBold" panose="020B0600000101010101" charset="-127"/>
                  <a:ea typeface="NanumSquareRoundOTF ExtraBold" panose="020B0600000101010101" charset="-127"/>
                  <a:cs typeface="+mn-cs"/>
                </a:rPr>
                <a:t>벡터 </a:t>
              </a:r>
              <a:r>
                <a:rPr kumimoji="0" lang="en-US" altLang="ko-KR" sz="7600" b="1" i="0" u="none" strike="noStrike" kern="0" cap="none" spc="-300" normalizeH="0" baseline="0" noProof="0" dirty="0">
                  <a:ln>
                    <a:noFill/>
                  </a:ln>
                  <a:solidFill>
                    <a:srgbClr val="ECECEC"/>
                  </a:solidFill>
                  <a:effectLst/>
                  <a:uLnTx/>
                  <a:uFillTx/>
                  <a:latin typeface="NanumSquareRoundOTF ExtraBold" panose="020B0600000101010101" charset="-127"/>
                  <a:ea typeface="NanumSquareRoundOTF ExtraBold" panose="020B0600000101010101" charset="-127"/>
                  <a:cs typeface="+mn-cs"/>
                </a:rPr>
                <a:t>DB</a:t>
              </a:r>
              <a:r>
                <a:rPr kumimoji="0" lang="ko-KR" altLang="en-US" sz="7600" b="1" i="0" u="none" strike="noStrike" kern="0" cap="none" spc="-300" normalizeH="0" baseline="0" noProof="0" dirty="0">
                  <a:ln>
                    <a:noFill/>
                  </a:ln>
                  <a:solidFill>
                    <a:srgbClr val="ECECEC"/>
                  </a:solidFill>
                  <a:effectLst/>
                  <a:uLnTx/>
                  <a:uFillTx/>
                  <a:latin typeface="NanumSquareRoundOTF ExtraBold" panose="020B0600000101010101" charset="-127"/>
                  <a:ea typeface="NanumSquareRoundOTF ExtraBold" panose="020B0600000101010101" charset="-127"/>
                  <a:cs typeface="+mn-cs"/>
                </a:rPr>
                <a:t>에 저장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+mn-cs"/>
              </a:endParaRPr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7605562" y="2058657"/>
              <a:ext cx="238095" cy="238095"/>
              <a:chOff x="7605562" y="2058657"/>
              <a:chExt cx="238095" cy="2380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605562" y="2058657"/>
                <a:ext cx="238095" cy="23809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grpSp>
        <p:nvGrpSpPr>
          <p:cNvPr id="21" name="그룹 1005">
            <a:extLst>
              <a:ext uri="{FF2B5EF4-FFF2-40B4-BE49-F238E27FC236}">
                <a16:creationId xmlns:a16="http://schemas.microsoft.com/office/drawing/2014/main" xmlns="" id="{0092899E-F9FB-24F7-5808-717A8E3743B8}"/>
              </a:ext>
            </a:extLst>
          </p:cNvPr>
          <p:cNvGrpSpPr/>
          <p:nvPr/>
        </p:nvGrpSpPr>
        <p:grpSpPr>
          <a:xfrm>
            <a:off x="9829800" y="4610100"/>
            <a:ext cx="7501343" cy="4182805"/>
            <a:chOff x="7600000" y="3826640"/>
            <a:chExt cx="9304720" cy="2396371"/>
          </a:xfrm>
        </p:grpSpPr>
        <p:pic>
          <p:nvPicPr>
            <p:cNvPr id="25" name="Object 19">
              <a:extLst>
                <a:ext uri="{FF2B5EF4-FFF2-40B4-BE49-F238E27FC236}">
                  <a16:creationId xmlns:a16="http://schemas.microsoft.com/office/drawing/2014/main" xmlns="" id="{7D6ACD72-BD07-50F5-1A08-8311C7810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0000" y="3826640"/>
              <a:ext cx="9304720" cy="2396371"/>
            </a:xfrm>
            <a:prstGeom prst="rect">
              <a:avLst/>
            </a:prstGeom>
          </p:spPr>
        </p:pic>
      </p:grpSp>
      <p:grpSp>
        <p:nvGrpSpPr>
          <p:cNvPr id="26" name="그룹 1004">
            <a:extLst>
              <a:ext uri="{FF2B5EF4-FFF2-40B4-BE49-F238E27FC236}">
                <a16:creationId xmlns:a16="http://schemas.microsoft.com/office/drawing/2014/main" xmlns="" id="{AE3EDDEE-57E1-E70C-8EA6-D1DE822D67F8}"/>
              </a:ext>
            </a:extLst>
          </p:cNvPr>
          <p:cNvGrpSpPr/>
          <p:nvPr/>
        </p:nvGrpSpPr>
        <p:grpSpPr>
          <a:xfrm>
            <a:off x="10365119" y="5036080"/>
            <a:ext cx="304762" cy="304762"/>
            <a:chOff x="1379790" y="5417081"/>
            <a:chExt cx="304762" cy="304762"/>
          </a:xfrm>
        </p:grpSpPr>
        <p:pic>
          <p:nvPicPr>
            <p:cNvPr id="27" name="Object 16">
              <a:extLst>
                <a:ext uri="{FF2B5EF4-FFF2-40B4-BE49-F238E27FC236}">
                  <a16:creationId xmlns:a16="http://schemas.microsoft.com/office/drawing/2014/main" xmlns="" id="{9E90AD21-74EF-CDE5-CE98-BE3A1DEF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790" y="5417081"/>
              <a:ext cx="304762" cy="304762"/>
            </a:xfrm>
            <a:prstGeom prst="rect">
              <a:avLst/>
            </a:prstGeom>
          </p:spPr>
        </p:pic>
      </p:grpSp>
      <p:grpSp>
        <p:nvGrpSpPr>
          <p:cNvPr id="28" name="그룹 1005">
            <a:extLst>
              <a:ext uri="{FF2B5EF4-FFF2-40B4-BE49-F238E27FC236}">
                <a16:creationId xmlns:a16="http://schemas.microsoft.com/office/drawing/2014/main" xmlns="" id="{5FAF7083-7262-C38A-D566-8B67700CAD22}"/>
              </a:ext>
            </a:extLst>
          </p:cNvPr>
          <p:cNvGrpSpPr/>
          <p:nvPr/>
        </p:nvGrpSpPr>
        <p:grpSpPr>
          <a:xfrm>
            <a:off x="10482245" y="5100852"/>
            <a:ext cx="108606" cy="175217"/>
            <a:chOff x="1496916" y="5481853"/>
            <a:chExt cx="108606" cy="175217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xmlns="" id="{88546629-BC6A-DA49-B299-10F6F13B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6916" y="5481853"/>
              <a:ext cx="108606" cy="175217"/>
            </a:xfrm>
            <a:prstGeom prst="rect">
              <a:avLst/>
            </a:prstGeom>
          </p:spPr>
        </p:pic>
      </p:grpSp>
      <p:sp>
        <p:nvSpPr>
          <p:cNvPr id="30" name="Object 23">
            <a:extLst>
              <a:ext uri="{FF2B5EF4-FFF2-40B4-BE49-F238E27FC236}">
                <a16:creationId xmlns:a16="http://schemas.microsoft.com/office/drawing/2014/main" xmlns="" id="{F9DE58EF-24A4-B59F-DA87-904D0A839141}"/>
              </a:ext>
            </a:extLst>
          </p:cNvPr>
          <p:cNvSpPr txBox="1"/>
          <p:nvPr/>
        </p:nvSpPr>
        <p:spPr>
          <a:xfrm>
            <a:off x="10688330" y="5587055"/>
            <a:ext cx="56930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PineconeVectorStore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Bold" panose="020B0600000101010101" charset="-127"/>
                <a:ea typeface="NanumSquareRoundOTF Bold" panose="020B0600000101010101" charset="-127"/>
                <a:cs typeface="+mn-cs"/>
              </a:rPr>
              <a:t>를 사용하여 데이터 저장 </a:t>
            </a:r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xmlns="" id="{5B301C32-B2C4-7F98-B1B9-A09911F1F434}"/>
              </a:ext>
            </a:extLst>
          </p:cNvPr>
          <p:cNvSpPr txBox="1"/>
          <p:nvPr/>
        </p:nvSpPr>
        <p:spPr>
          <a:xfrm>
            <a:off x="10787007" y="4942175"/>
            <a:ext cx="966893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벡터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DB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Bold" pitchFamily="34" charset="0"/>
              </a:rPr>
              <a:t>에 저장</a:t>
            </a:r>
          </a:p>
        </p:txBody>
      </p:sp>
      <p:grpSp>
        <p:nvGrpSpPr>
          <p:cNvPr id="33" name="그룹 1004">
            <a:extLst>
              <a:ext uri="{FF2B5EF4-FFF2-40B4-BE49-F238E27FC236}">
                <a16:creationId xmlns:a16="http://schemas.microsoft.com/office/drawing/2014/main" xmlns="" id="{450B2A89-7409-E228-ECB9-10978DDEE316}"/>
              </a:ext>
            </a:extLst>
          </p:cNvPr>
          <p:cNvGrpSpPr/>
          <p:nvPr/>
        </p:nvGrpSpPr>
        <p:grpSpPr>
          <a:xfrm>
            <a:off x="11337308" y="2589266"/>
            <a:ext cx="1580549" cy="457777"/>
            <a:chOff x="10014668" y="3949788"/>
            <a:chExt cx="1580549" cy="457777"/>
          </a:xfrm>
        </p:grpSpPr>
        <p:pic>
          <p:nvPicPr>
            <p:cNvPr id="34" name="Object 17">
              <a:extLst>
                <a:ext uri="{FF2B5EF4-FFF2-40B4-BE49-F238E27FC236}">
                  <a16:creationId xmlns:a16="http://schemas.microsoft.com/office/drawing/2014/main" xmlns="" id="{D7A5D618-D85B-4800-620B-79BEC09D6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14668" y="3949788"/>
              <a:ext cx="1580549" cy="457777"/>
            </a:xfrm>
            <a:prstGeom prst="rect">
              <a:avLst/>
            </a:prstGeom>
          </p:spPr>
        </p:pic>
      </p:grpSp>
      <p:sp>
        <p:nvSpPr>
          <p:cNvPr id="35" name="Object 20">
            <a:extLst>
              <a:ext uri="{FF2B5EF4-FFF2-40B4-BE49-F238E27FC236}">
                <a16:creationId xmlns:a16="http://schemas.microsoft.com/office/drawing/2014/main" xmlns="" id="{BF68E62A-1DEC-8139-5CFA-5FAAF66A3ACF}"/>
              </a:ext>
            </a:extLst>
          </p:cNvPr>
          <p:cNvSpPr txBox="1"/>
          <p:nvPr/>
        </p:nvSpPr>
        <p:spPr>
          <a:xfrm>
            <a:off x="11177041" y="2678478"/>
            <a:ext cx="19010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텍스트 분할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grpSp>
        <p:nvGrpSpPr>
          <p:cNvPr id="36" name="그룹 1005">
            <a:extLst>
              <a:ext uri="{FF2B5EF4-FFF2-40B4-BE49-F238E27FC236}">
                <a16:creationId xmlns:a16="http://schemas.microsoft.com/office/drawing/2014/main" xmlns="" id="{A5E52EAC-73CB-E854-E14B-AA13A203847F}"/>
              </a:ext>
            </a:extLst>
          </p:cNvPr>
          <p:cNvGrpSpPr/>
          <p:nvPr/>
        </p:nvGrpSpPr>
        <p:grpSpPr>
          <a:xfrm>
            <a:off x="13069047" y="2589266"/>
            <a:ext cx="1580549" cy="457777"/>
            <a:chOff x="11746407" y="3949788"/>
            <a:chExt cx="1580549" cy="457777"/>
          </a:xfrm>
        </p:grpSpPr>
        <p:pic>
          <p:nvPicPr>
            <p:cNvPr id="37" name="Object 21">
              <a:extLst>
                <a:ext uri="{FF2B5EF4-FFF2-40B4-BE49-F238E27FC236}">
                  <a16:creationId xmlns:a16="http://schemas.microsoft.com/office/drawing/2014/main" xmlns="" id="{22B7F5F6-A283-1714-B195-27B1267AF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6407" y="3949788"/>
              <a:ext cx="1580549" cy="457777"/>
            </a:xfrm>
            <a:prstGeom prst="rect">
              <a:avLst/>
            </a:prstGeom>
          </p:spPr>
        </p:pic>
      </p:grpSp>
      <p:sp>
        <p:nvSpPr>
          <p:cNvPr id="38" name="Object 24">
            <a:extLst>
              <a:ext uri="{FF2B5EF4-FFF2-40B4-BE49-F238E27FC236}">
                <a16:creationId xmlns:a16="http://schemas.microsoft.com/office/drawing/2014/main" xmlns="" id="{D0D5EFAA-2C12-22DE-2330-CD084EE3BAF9}"/>
              </a:ext>
            </a:extLst>
          </p:cNvPr>
          <p:cNvSpPr txBox="1"/>
          <p:nvPr/>
        </p:nvSpPr>
        <p:spPr>
          <a:xfrm>
            <a:off x="12908851" y="2659430"/>
            <a:ext cx="19010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임베딩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grpSp>
        <p:nvGrpSpPr>
          <p:cNvPr id="39" name="그룹 1006">
            <a:extLst>
              <a:ext uri="{FF2B5EF4-FFF2-40B4-BE49-F238E27FC236}">
                <a16:creationId xmlns:a16="http://schemas.microsoft.com/office/drawing/2014/main" xmlns="" id="{518C2AFB-8676-5EFF-8EAD-3A137FE60766}"/>
              </a:ext>
            </a:extLst>
          </p:cNvPr>
          <p:cNvGrpSpPr/>
          <p:nvPr/>
        </p:nvGrpSpPr>
        <p:grpSpPr>
          <a:xfrm>
            <a:off x="14800786" y="2589266"/>
            <a:ext cx="1580549" cy="457777"/>
            <a:chOff x="13478146" y="3949788"/>
            <a:chExt cx="1580549" cy="457777"/>
          </a:xfrm>
        </p:grpSpPr>
        <p:pic>
          <p:nvPicPr>
            <p:cNvPr id="41" name="Object 25">
              <a:extLst>
                <a:ext uri="{FF2B5EF4-FFF2-40B4-BE49-F238E27FC236}">
                  <a16:creationId xmlns:a16="http://schemas.microsoft.com/office/drawing/2014/main" xmlns="" id="{D05D1BBF-BD76-BFF7-503D-20973D5DB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8146" y="3949788"/>
              <a:ext cx="1580549" cy="45777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29A4694-22D3-5D07-18C8-95D4297AC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47" y="3467100"/>
            <a:ext cx="8115609" cy="5885525"/>
          </a:xfrm>
          <a:prstGeom prst="rect">
            <a:avLst/>
          </a:prstGeom>
        </p:spPr>
      </p:pic>
      <p:sp>
        <p:nvSpPr>
          <p:cNvPr id="42" name="Object 28">
            <a:extLst>
              <a:ext uri="{FF2B5EF4-FFF2-40B4-BE49-F238E27FC236}">
                <a16:creationId xmlns:a16="http://schemas.microsoft.com/office/drawing/2014/main" xmlns="" id="{3C9A3149-FC9B-7B6D-43A6-21F023B92647}"/>
              </a:ext>
            </a:extLst>
          </p:cNvPr>
          <p:cNvSpPr txBox="1"/>
          <p:nvPr/>
        </p:nvSpPr>
        <p:spPr>
          <a:xfrm>
            <a:off x="14640565" y="2678478"/>
            <a:ext cx="19010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파인콘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charset="-127"/>
              <a:ea typeface="NanumSquareRoundOTF ExtraBold" panose="020B0600000101010101" charset="-127"/>
              <a:cs typeface="+mn-cs"/>
            </a:endParaRPr>
          </a:p>
        </p:txBody>
      </p:sp>
      <p:pic>
        <p:nvPicPr>
          <p:cNvPr id="8" name="Picture 2" descr="Building and Deploying Real-World RAG Applications with Ram Sriharsha | The  TWIML AI Podcast">
            <a:extLst>
              <a:ext uri="{FF2B5EF4-FFF2-40B4-BE49-F238E27FC236}">
                <a16:creationId xmlns:a16="http://schemas.microsoft.com/office/drawing/2014/main" xmlns="" id="{F39D7D46-51C2-6751-90AE-51DC7EE4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468" y="6647949"/>
            <a:ext cx="5693006" cy="147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xmlns="" id="{89B69A86-0257-5A26-96AB-6E3F90E38D0B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D59ACB49-39BC-7E03-2477-958909BEA7EC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6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5">
            <a:extLst>
              <a:ext uri="{FF2B5EF4-FFF2-40B4-BE49-F238E27FC236}">
                <a16:creationId xmlns:a16="http://schemas.microsoft.com/office/drawing/2014/main" xmlns="" id="{27F92450-F01E-F50F-90ED-B43690435AD3}"/>
              </a:ext>
            </a:extLst>
          </p:cNvPr>
          <p:cNvGrpSpPr/>
          <p:nvPr/>
        </p:nvGrpSpPr>
        <p:grpSpPr>
          <a:xfrm>
            <a:off x="6643450" y="6557881"/>
            <a:ext cx="10984341" cy="2903680"/>
            <a:chOff x="7600000" y="3782985"/>
            <a:chExt cx="9304720" cy="2483682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xmlns="" id="{90AF1555-6673-948F-3517-29F31AF2D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0000" y="3782985"/>
              <a:ext cx="9304720" cy="248368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6152381" cy="10285714"/>
            <a:chOff x="0" y="0"/>
            <a:chExt cx="61523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152381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790" y="1906257"/>
            <a:ext cx="5416029" cy="12620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601" b="0" i="0" u="none" strike="noStrike" kern="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itchFamily="34" charset="0"/>
                <a:cs typeface="NanumSquareRoundOTF ExtraBold" pitchFamily="34" charset="0"/>
              </a:rPr>
              <a:t>Retriever</a:t>
            </a:r>
            <a:endParaRPr kumimoji="0" lang="en-US" altLang="ko-KR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790" y="3394590"/>
            <a:ext cx="541422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1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평가지표</a:t>
            </a:r>
            <a:endParaRPr kumimoji="0" lang="en-US" altLang="ko-KR" sz="2501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+mn-cs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351717" y="5518049"/>
            <a:ext cx="3448946" cy="2413257"/>
            <a:chOff x="1351717" y="5518049"/>
            <a:chExt cx="3448946" cy="24132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717" y="5518049"/>
              <a:ext cx="3448946" cy="2413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05490" y="9541295"/>
            <a:ext cx="1514443" cy="496280"/>
            <a:chOff x="16505490" y="9541295"/>
            <a:chExt cx="1514443" cy="4962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grpSp>
        <p:nvGrpSpPr>
          <p:cNvPr id="11" name="그룹 1010">
            <a:extLst>
              <a:ext uri="{FF2B5EF4-FFF2-40B4-BE49-F238E27FC236}">
                <a16:creationId xmlns:a16="http://schemas.microsoft.com/office/drawing/2014/main" xmlns="" id="{F39C1FC1-8C36-6509-3CA2-64CD866C284D}"/>
              </a:ext>
            </a:extLst>
          </p:cNvPr>
          <p:cNvGrpSpPr/>
          <p:nvPr/>
        </p:nvGrpSpPr>
        <p:grpSpPr>
          <a:xfrm>
            <a:off x="16505491" y="9541297"/>
            <a:ext cx="1514444" cy="496280"/>
            <a:chOff x="16505490" y="9541295"/>
            <a:chExt cx="1514443" cy="496280"/>
          </a:xfrm>
        </p:grpSpPr>
        <p:pic>
          <p:nvPicPr>
            <p:cNvPr id="13" name="Object 42">
              <a:extLst>
                <a:ext uri="{FF2B5EF4-FFF2-40B4-BE49-F238E27FC236}">
                  <a16:creationId xmlns:a16="http://schemas.microsoft.com/office/drawing/2014/main" xmlns="" id="{5DF15940-9C17-9BB4-AF57-23F53D00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5490" y="9541295"/>
              <a:ext cx="1514443" cy="4962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C80601-CC11-B7CB-B8AE-52FDDFC1B0D1}"/>
              </a:ext>
            </a:extLst>
          </p:cNvPr>
          <p:cNvSpPr txBox="1"/>
          <p:nvPr/>
        </p:nvSpPr>
        <p:spPr>
          <a:xfrm>
            <a:off x="7057317" y="1341704"/>
            <a:ext cx="108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테스트 데이터셋</a:t>
            </a:r>
            <a:endParaRPr kumimoji="1" lang="en-US" altLang="ko-KR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B8D9FD8-7153-79FB-B574-A7BE736FB927}"/>
              </a:ext>
            </a:extLst>
          </p:cNvPr>
          <p:cNvSpPr txBox="1"/>
          <p:nvPr/>
        </p:nvSpPr>
        <p:spPr>
          <a:xfrm>
            <a:off x="6968810" y="6644864"/>
            <a:ext cx="10783984" cy="257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OpenAI Embedding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모델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 → 쿼리 벡터와 코사인 유사도가 높은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3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개의 문서벡터를 가져오는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retriever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를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Base retriever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로 선정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Base retriever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의 성능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{'context_precision': 1.0000, </a:t>
            </a:r>
            <a:r>
              <a:rPr kumimoji="1" lang="en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'faithfulness': 0.3951, 'answer_relevancy': 0.1809</a:t>
            </a:r>
            <a:r>
              <a:rPr kumimoji="1" lang="en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, 'context_recall': 0.5689}</a:t>
            </a:r>
            <a:endParaRPr kumimoji="1" lang="en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선정한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retriever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의 성능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{'</a:t>
            </a:r>
            <a:r>
              <a:rPr kumimoji="1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context_precision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': 0.9719,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'faithfulness': 0.4754, '</a:t>
            </a:r>
            <a:r>
              <a:rPr kumimoji="1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answer_relevancy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': 0.6375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, '</a:t>
            </a:r>
            <a:r>
              <a:rPr kumimoji="1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context_recall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': 0.6310}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5AC92D-9E87-DAD8-18D5-B6F443481017}"/>
              </a:ext>
            </a:extLst>
          </p:cNvPr>
          <p:cNvSpPr txBox="1"/>
          <p:nvPr/>
        </p:nvSpPr>
        <p:spPr>
          <a:xfrm>
            <a:off x="7057317" y="1895702"/>
            <a:ext cx="1009999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임의로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30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개의 문서를 뽑아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,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GPT 4.0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을 이용하여 해당 문서를 통해 답변을 할 수 있는 질문 생성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다시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,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 문서와 해당 문서에서 생성된 질문을 입력으로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GPT4.0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을 이용해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Ground Truth Answer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+mn-cs"/>
              </a:rPr>
              <a:t>생성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D31B04B9-F162-00BD-0F9A-9CAA067F11B7}"/>
              </a:ext>
            </a:extLst>
          </p:cNvPr>
          <p:cNvGrpSpPr/>
          <p:nvPr/>
        </p:nvGrpSpPr>
        <p:grpSpPr>
          <a:xfrm>
            <a:off x="8683303" y="3173085"/>
            <a:ext cx="6904635" cy="3227966"/>
            <a:chOff x="8335365" y="2552700"/>
            <a:chExt cx="7366880" cy="354343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6C7A0236-B713-0274-CFE1-5C492A26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5365" y="2552700"/>
              <a:ext cx="7366880" cy="314473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FBCF189-B661-737E-6F18-C0E835F0D66F}"/>
                </a:ext>
              </a:extLst>
            </p:cNvPr>
            <p:cNvSpPr txBox="1"/>
            <p:nvPr/>
          </p:nvSpPr>
          <p:spPr>
            <a:xfrm>
              <a:off x="9123205" y="5757576"/>
              <a:ext cx="579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Retriever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의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hyper-parameter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=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k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: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RoundOTF ExtraBold" panose="020B0600000101010101" pitchFamily="34" charset="-127"/>
                  <a:ea typeface="NanumSquareRoundOTF ExtraBold" panose="020B0600000101010101" pitchFamily="34" charset="-127"/>
                  <a:cs typeface="+mn-cs"/>
                </a:rPr>
                <a:t> 추출한 문서들의 수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7D4729C9-9FD4-7AC5-F1E9-7658F609103D}"/>
              </a:ext>
            </a:extLst>
          </p:cNvPr>
          <p:cNvGrpSpPr/>
          <p:nvPr/>
        </p:nvGrpSpPr>
        <p:grpSpPr>
          <a:xfrm>
            <a:off x="6635429" y="1459091"/>
            <a:ext cx="304762" cy="304762"/>
            <a:chOff x="7600000" y="2136137"/>
            <a:chExt cx="304762" cy="304762"/>
          </a:xfrm>
        </p:grpSpPr>
        <p:grpSp>
          <p:nvGrpSpPr>
            <p:cNvPr id="41" name="그룹 1010">
              <a:extLst>
                <a:ext uri="{FF2B5EF4-FFF2-40B4-BE49-F238E27FC236}">
                  <a16:creationId xmlns:a16="http://schemas.microsoft.com/office/drawing/2014/main" xmlns="" id="{2CAC3A14-0CF2-E72C-D776-1B56E2FDBD4F}"/>
                </a:ext>
              </a:extLst>
            </p:cNvPr>
            <p:cNvGrpSpPr/>
            <p:nvPr/>
          </p:nvGrpSpPr>
          <p:grpSpPr>
            <a:xfrm>
              <a:off x="7600000" y="2136137"/>
              <a:ext cx="304762" cy="304762"/>
              <a:chOff x="7600000" y="2136137"/>
              <a:chExt cx="304762" cy="304762"/>
            </a:xfrm>
          </p:grpSpPr>
          <p:pic>
            <p:nvPicPr>
              <p:cNvPr id="47" name="Object 38">
                <a:extLst>
                  <a:ext uri="{FF2B5EF4-FFF2-40B4-BE49-F238E27FC236}">
                    <a16:creationId xmlns:a16="http://schemas.microsoft.com/office/drawing/2014/main" xmlns="" id="{43C6A9B9-B96E-71DF-051A-CB09F082B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00000" y="2136137"/>
                <a:ext cx="304762" cy="304762"/>
              </a:xfrm>
              <a:prstGeom prst="rect">
                <a:avLst/>
              </a:prstGeom>
            </p:spPr>
          </p:pic>
        </p:grpSp>
        <p:grpSp>
          <p:nvGrpSpPr>
            <p:cNvPr id="42" name="그룹 1011">
              <a:extLst>
                <a:ext uri="{FF2B5EF4-FFF2-40B4-BE49-F238E27FC236}">
                  <a16:creationId xmlns:a16="http://schemas.microsoft.com/office/drawing/2014/main" xmlns="" id="{74D530E0-3C44-3A75-255C-FC3F79D6DA52}"/>
                </a:ext>
              </a:extLst>
            </p:cNvPr>
            <p:cNvGrpSpPr/>
            <p:nvPr/>
          </p:nvGrpSpPr>
          <p:grpSpPr>
            <a:xfrm>
              <a:off x="7717126" y="2191386"/>
              <a:ext cx="108606" cy="175217"/>
              <a:chOff x="7717126" y="2191386"/>
              <a:chExt cx="108606" cy="175217"/>
            </a:xfrm>
          </p:grpSpPr>
          <p:pic>
            <p:nvPicPr>
              <p:cNvPr id="44" name="Object 41">
                <a:extLst>
                  <a:ext uri="{FF2B5EF4-FFF2-40B4-BE49-F238E27FC236}">
                    <a16:creationId xmlns:a16="http://schemas.microsoft.com/office/drawing/2014/main" xmlns="" id="{6DF5352A-0337-0476-BAD3-A4E36C4BF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17126" y="2191386"/>
                <a:ext cx="108606" cy="175217"/>
              </a:xfrm>
              <a:prstGeom prst="rect">
                <a:avLst/>
              </a:prstGeom>
            </p:spPr>
          </p:pic>
        </p:grp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xmlns="" id="{1B80DE8C-9A0B-E84C-5F3F-13BC360E4704}"/>
              </a:ext>
            </a:extLst>
          </p:cNvPr>
          <p:cNvSpPr txBox="1"/>
          <p:nvPr/>
        </p:nvSpPr>
        <p:spPr>
          <a:xfrm>
            <a:off x="838200" y="609038"/>
            <a:ext cx="307437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23기 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조</a:t>
            </a:r>
            <a:endParaRPr lang="en-US" dirty="0">
              <a:solidFill>
                <a:schemeClr val="bg1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E8552B95-0D16-D78A-2C52-64FECD05500A}"/>
              </a:ext>
            </a:extLst>
          </p:cNvPr>
          <p:cNvSpPr txBox="1"/>
          <p:nvPr/>
        </p:nvSpPr>
        <p:spPr>
          <a:xfrm>
            <a:off x="9661355" y="609038"/>
            <a:ext cx="79195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분석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미니 </a:t>
            </a:r>
            <a:r>
              <a:rPr lang="en-US" sz="1600" dirty="0" err="1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프로젝트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</a:t>
            </a:r>
            <a:r>
              <a:rPr lang="ko-KR" alt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최종</a:t>
            </a:r>
            <a:r>
              <a:rPr lang="en-US" sz="1600" dirty="0">
                <a:solidFill>
                  <a:srgbClr val="2E5495"/>
                </a:solidFill>
                <a:latin typeface="NanumSquareRoundOTF ExtraBold" panose="020B0600000101010101" charset="-127"/>
                <a:ea typeface="NanumSquareRoundOTF ExtraBold" panose="020B0600000101010101" charset="-127"/>
                <a:cs typeface="NanumSquareRoundOTF ExtraBold" pitchFamily="34" charset="0"/>
              </a:rPr>
              <a:t> 발표</a:t>
            </a:r>
            <a:endParaRPr lang="en-US" dirty="0">
              <a:solidFill>
                <a:srgbClr val="2E5495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02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1125</Words>
  <Application>Microsoft Office PowerPoint</Application>
  <PresentationFormat>사용자 지정</PresentationFormat>
  <Paragraphs>253</Paragraphs>
  <Slides>18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굴림</vt:lpstr>
      <vt:lpstr>Arial</vt:lpstr>
      <vt:lpstr>NanumSquareRoundOTF ExtraBold</vt:lpstr>
      <vt:lpstr>맑은 고딕</vt:lpstr>
      <vt:lpstr>NanumSquareRoundOTF Bold</vt:lpstr>
      <vt:lpstr>NanumGothic</vt:lpstr>
      <vt:lpstr>Calibri</vt:lpstr>
      <vt:lpstr>?? ??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Administrator</cp:lastModifiedBy>
  <cp:revision>35</cp:revision>
  <dcterms:created xsi:type="dcterms:W3CDTF">2022-11-24T16:19:37Z</dcterms:created>
  <dcterms:modified xsi:type="dcterms:W3CDTF">2024-08-29T09:03:01Z</dcterms:modified>
</cp:coreProperties>
</file>